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9"/>
  </p:notesMasterIdLst>
  <p:sldIdLst>
    <p:sldId id="262" r:id="rId5"/>
    <p:sldId id="259" r:id="rId6"/>
    <p:sldId id="260" r:id="rId7"/>
    <p:sldId id="257" r:id="rId8"/>
  </p:sldIdLst>
  <p:sldSz cx="9144000" cy="6858000" type="screen4x3"/>
  <p:notesSz cx="7315200" cy="96012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2">
          <p15:clr>
            <a:srgbClr val="A4A3A4"/>
          </p15:clr>
        </p15:guide>
        <p15:guide id="2" orient="horz" pos="3936">
          <p15:clr>
            <a:srgbClr val="A4A3A4"/>
          </p15:clr>
        </p15:guide>
        <p15:guide id="3" pos="217">
          <p15:clr>
            <a:srgbClr val="A4A3A4"/>
          </p15:clr>
        </p15:guide>
        <p15:guide id="4" pos="5568">
          <p15:clr>
            <a:srgbClr val="A4A3A4"/>
          </p15:clr>
        </p15:guide>
        <p15:guide id="5" pos="143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3362"/>
    <a:srgbClr val="B7A66D"/>
    <a:srgbClr val="F4AF00"/>
    <a:srgbClr val="104554"/>
    <a:srgbClr val="3F344A"/>
    <a:srgbClr val="500000"/>
    <a:srgbClr val="D1D1D1"/>
    <a:srgbClr val="8F8F8C"/>
    <a:srgbClr val="F6F4EE"/>
    <a:srgbClr val="5F57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BD038F-B7A8-42BD-9758-A4AFC088D19E}" v="122" dt="2021-10-27T14:20:40.0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81" autoAdjust="0"/>
    <p:restoredTop sz="96149" autoAdjust="0"/>
  </p:normalViewPr>
  <p:slideViewPr>
    <p:cSldViewPr showGuides="1">
      <p:cViewPr varScale="1">
        <p:scale>
          <a:sx n="72" d="100"/>
          <a:sy n="72" d="100"/>
        </p:scale>
        <p:origin x="43" y="43"/>
      </p:cViewPr>
      <p:guideLst>
        <p:guide orient="horz" pos="672"/>
        <p:guide orient="horz" pos="3936"/>
        <p:guide pos="217"/>
        <p:guide pos="5568"/>
        <p:guide pos="143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819952652977205E-2"/>
          <c:y val="1.77381993917427E-2"/>
          <c:w val="0.88888219854871087"/>
          <c:h val="0.85764404449443821"/>
        </c:manualLayout>
      </c:layout>
      <c:scatterChart>
        <c:scatterStyle val="lineMarker"/>
        <c:varyColors val="0"/>
        <c:ser>
          <c:idx val="0"/>
          <c:order val="0"/>
          <c:tx>
            <c:strRef>
              <c:f>'Statewide Belt Use'!$B$1</c:f>
              <c:strCache>
                <c:ptCount val="1"/>
                <c:pt idx="0">
                  <c:v>% Safety Belt Use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11"/>
            <c:spPr>
              <a:solidFill>
                <a:srgbClr val="B7A66D"/>
              </a:solidFill>
              <a:ln w="9525">
                <a:noFill/>
              </a:ln>
              <a:effectLst/>
            </c:spPr>
          </c:marker>
          <c:dLbls>
            <c:dLbl>
              <c:idx val="0"/>
              <c:layout>
                <c:manualLayout>
                  <c:x val="-2.6564638978951161E-2"/>
                  <c:y val="-4.5429946256717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9D2-420B-98B1-4058A187F89D}"/>
                </c:ext>
              </c:extLst>
            </c:dLbl>
            <c:dLbl>
              <c:idx val="1"/>
              <c:layout>
                <c:manualLayout>
                  <c:x val="-8.5907827698008341E-3"/>
                  <c:y val="3.12896304628588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09D2-420B-98B1-4058A187F89D}"/>
                </c:ext>
              </c:extLst>
            </c:dLbl>
            <c:dLbl>
              <c:idx val="2"/>
              <c:layout>
                <c:manualLayout>
                  <c:x val="-3.9636534403787789E-2"/>
                  <c:y val="-3.74934383202099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09D2-420B-98B1-4058A187F89D}"/>
                </c:ext>
              </c:extLst>
            </c:dLbl>
            <c:dLbl>
              <c:idx val="3"/>
              <c:layout>
                <c:manualLayout>
                  <c:x val="-2.1662678194637436E-2"/>
                  <c:y val="3.922613839936674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09D2-420B-98B1-4058A187F89D}"/>
                </c:ext>
              </c:extLst>
            </c:dLbl>
            <c:dLbl>
              <c:idx val="4"/>
              <c:layout>
                <c:manualLayout>
                  <c:x val="-3.6368560547578643E-2"/>
                  <c:y val="-4.5429946256717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09D2-420B-98B1-4058A187F89D}"/>
                </c:ext>
              </c:extLst>
            </c:dLbl>
            <c:dLbl>
              <c:idx val="5"/>
              <c:layout>
                <c:manualLayout>
                  <c:x val="-3.9636534403787761E-2"/>
                  <c:y val="3.922613839936674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09D2-420B-98B1-4058A187F89D}"/>
                </c:ext>
              </c:extLst>
            </c:dLbl>
            <c:dLbl>
              <c:idx val="6"/>
              <c:layout>
                <c:manualLayout>
                  <c:x val="-3.9636534403787733E-2"/>
                  <c:y val="-4.27844436112152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8-09D2-420B-98B1-4058A187F89D}"/>
                </c:ext>
              </c:extLst>
            </c:dLbl>
            <c:dLbl>
              <c:idx val="7"/>
              <c:layout>
                <c:manualLayout>
                  <c:x val="-5.3228089135916833E-3"/>
                  <c:y val="2.86441278173562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09D2-420B-98B1-4058A187F89D}"/>
                </c:ext>
              </c:extLst>
            </c:dLbl>
            <c:dLbl>
              <c:idx val="8"/>
              <c:layout>
                <c:manualLayout>
                  <c:x val="-3.6368560547578671E-2"/>
                  <c:y val="-4.01389409657126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09D2-420B-98B1-4058A187F89D}"/>
                </c:ext>
              </c:extLst>
            </c:dLbl>
            <c:dLbl>
              <c:idx val="9"/>
              <c:layout>
                <c:manualLayout>
                  <c:x val="2.8471257269311323E-3"/>
                  <c:y val="-8.3929092196808729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09D2-420B-98B1-4058A187F89D}"/>
                </c:ext>
              </c:extLst>
            </c:dLbl>
            <c:dLbl>
              <c:idx val="10"/>
              <c:layout>
                <c:manualLayout>
                  <c:x val="-5.7610390612938149E-2"/>
                  <c:y val="-4.01389409657126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09D2-420B-98B1-4058A187F89D}"/>
                </c:ext>
              </c:extLst>
            </c:dLbl>
            <c:dLbl>
              <c:idx val="11"/>
              <c:layout>
                <c:manualLayout>
                  <c:x val="-2.1662678194637495E-2"/>
                  <c:y val="5.24536516268799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09D2-420B-98B1-4058A187F89D}"/>
                </c:ext>
              </c:extLst>
            </c:dLbl>
            <c:dLbl>
              <c:idx val="12"/>
              <c:layout>
                <c:manualLayout>
                  <c:x val="-5.1074442900519788E-2"/>
                  <c:y val="-5.86574594842311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9-09D2-420B-98B1-4058A187F89D}"/>
                </c:ext>
              </c:extLst>
            </c:dLbl>
            <c:dLbl>
              <c:idx val="13"/>
              <c:layout>
                <c:manualLayout>
                  <c:x val="-2.002869126653286E-2"/>
                  <c:y val="5.24536516268799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09D2-420B-98B1-4058A187F89D}"/>
                </c:ext>
              </c:extLst>
            </c:dLbl>
            <c:dLbl>
              <c:idx val="14"/>
              <c:layout>
                <c:manualLayout>
                  <c:x val="-4.6172482116206122E-2"/>
                  <c:y val="-3.74934383202099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A-09D2-420B-98B1-4058A187F89D}"/>
                </c:ext>
              </c:extLst>
            </c:dLbl>
            <c:dLbl>
              <c:idx val="15"/>
              <c:layout>
                <c:manualLayout>
                  <c:x val="-3.8002547475683185E-2"/>
                  <c:y val="4.45171436903720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09D2-420B-98B1-4058A187F89D}"/>
                </c:ext>
              </c:extLst>
            </c:dLbl>
            <c:dLbl>
              <c:idx val="16"/>
              <c:layout>
                <c:manualLayout>
                  <c:x val="-3.8002547475683185E-2"/>
                  <c:y val="-4.54299462567179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B-09D2-420B-98B1-4058A187F89D}"/>
                </c:ext>
              </c:extLst>
            </c:dLbl>
            <c:dLbl>
              <c:idx val="17"/>
              <c:layout>
                <c:manualLayout>
                  <c:x val="-2.983261283516031E-2"/>
                  <c:y val="4.71626463358746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09D2-420B-98B1-4058A187F89D}"/>
                </c:ext>
              </c:extLst>
            </c:dLbl>
            <c:dLbl>
              <c:idx val="18"/>
              <c:layout>
                <c:manualLayout>
                  <c:x val="-2.983261283516031E-2"/>
                  <c:y val="-4.27844436112152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09D2-420B-98B1-4058A187F89D}"/>
                </c:ext>
              </c:extLst>
            </c:dLbl>
            <c:dLbl>
              <c:idx val="19"/>
              <c:layout>
                <c:manualLayout>
                  <c:x val="-3.9636534403787761E-2"/>
                  <c:y val="3.65806357538641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09D2-420B-98B1-4058A187F89D}"/>
                </c:ext>
              </c:extLst>
            </c:dLbl>
            <c:dLbl>
              <c:idx val="20"/>
              <c:layout>
                <c:manualLayout>
                  <c:x val="-2.4930652050846585E-2"/>
                  <c:y val="-4.01389409657126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09D2-420B-98B1-4058A187F89D}"/>
                </c:ext>
              </c:extLst>
            </c:dLbl>
            <c:dLbl>
              <c:idx val="21"/>
              <c:layout>
                <c:manualLayout>
                  <c:x val="-5.4342416756729059E-2"/>
                  <c:y val="3.39351331083614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9D2-420B-98B1-4058A187F89D}"/>
                </c:ext>
              </c:extLst>
            </c:dLbl>
            <c:dLbl>
              <c:idx val="22"/>
              <c:layout>
                <c:manualLayout>
                  <c:x val="-3.4734573619474157E-2"/>
                  <c:y val="-4.27844436112152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E-09D2-420B-98B1-4058A187F89D}"/>
                </c:ext>
              </c:extLst>
            </c:dLbl>
            <c:dLbl>
              <c:idx val="23"/>
              <c:layout>
                <c:manualLayout>
                  <c:x val="-3.4734573619474039E-2"/>
                  <c:y val="3.92261383993667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09D2-420B-98B1-4058A187F89D}"/>
                </c:ext>
              </c:extLst>
            </c:dLbl>
            <c:dLbl>
              <c:idx val="24"/>
              <c:layout>
                <c:manualLayout>
                  <c:x val="-3.8002547475683185E-2"/>
                  <c:y val="-4.27844436112152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D-09D2-420B-98B1-4058A187F89D}"/>
                </c:ext>
              </c:extLst>
            </c:dLbl>
            <c:dLbl>
              <c:idx val="25"/>
              <c:layout>
                <c:manualLayout>
                  <c:x val="-4.3325227728886834E-2"/>
                  <c:y val="5.05224346956630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9D2-420B-98B1-4058A187F89D}"/>
                </c:ext>
              </c:extLst>
            </c:dLbl>
            <c:dLbl>
              <c:idx val="26"/>
              <c:layout>
                <c:manualLayout>
                  <c:x val="-2.9832612835160432E-2"/>
                  <c:y val="-4.27844436112152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C-09D2-420B-98B1-4058A187F89D}"/>
                </c:ext>
              </c:extLst>
            </c:dLbl>
            <c:dLbl>
              <c:idx val="27"/>
              <c:layout>
                <c:manualLayout>
                  <c:x val="-4.1691240800782257E-2"/>
                  <c:y val="4.25859267591550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9D2-420B-98B1-4058A187F89D}"/>
                </c:ext>
              </c:extLst>
            </c:dLbl>
            <c:dLbl>
              <c:idx val="28"/>
              <c:layout>
                <c:manualLayout>
                  <c:x val="-1.3861612886624585E-2"/>
                  <c:y val="-4.01389409657126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9D2-420B-98B1-4058A187F89D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'Statewide Belt Use'!$A$2:$A$30</c:f>
              <c:numCache>
                <c:formatCode>General</c:formatCode>
                <c:ptCount val="29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  <c:pt idx="24">
                  <c:v>2016</c:v>
                </c:pt>
                <c:pt idx="25">
                  <c:v>2017</c:v>
                </c:pt>
                <c:pt idx="26">
                  <c:v>2018</c:v>
                </c:pt>
                <c:pt idx="27">
                  <c:v>2019</c:v>
                </c:pt>
                <c:pt idx="28">
                  <c:v>2020</c:v>
                </c:pt>
              </c:numCache>
            </c:numRef>
          </c:xVal>
          <c:yVal>
            <c:numRef>
              <c:f>'Statewide Belt Use'!$B$2:$B$30</c:f>
              <c:numCache>
                <c:formatCode>0.0%</c:formatCode>
                <c:ptCount val="29"/>
                <c:pt idx="0">
                  <c:v>0.68600000000000005</c:v>
                </c:pt>
                <c:pt idx="1">
                  <c:v>0.69099999999999995</c:v>
                </c:pt>
                <c:pt idx="2">
                  <c:v>0.71</c:v>
                </c:pt>
                <c:pt idx="3">
                  <c:v>0.71799999999999997</c:v>
                </c:pt>
                <c:pt idx="4">
                  <c:v>0.74</c:v>
                </c:pt>
                <c:pt idx="5">
                  <c:v>0.746</c:v>
                </c:pt>
                <c:pt idx="6">
                  <c:v>0.74399999999999999</c:v>
                </c:pt>
                <c:pt idx="7">
                  <c:v>0.74</c:v>
                </c:pt>
                <c:pt idx="8">
                  <c:v>0.76600000000000001</c:v>
                </c:pt>
                <c:pt idx="9">
                  <c:v>0.76100000000000001</c:v>
                </c:pt>
                <c:pt idx="10">
                  <c:v>0.81100000000000005</c:v>
                </c:pt>
                <c:pt idx="11">
                  <c:v>0.84299999999999997</c:v>
                </c:pt>
                <c:pt idx="12">
                  <c:v>0.83199999999999996</c:v>
                </c:pt>
                <c:pt idx="13">
                  <c:v>0.89900000000000002</c:v>
                </c:pt>
                <c:pt idx="14">
                  <c:v>0.90400000000000003</c:v>
                </c:pt>
                <c:pt idx="15">
                  <c:v>0.91800000000000004</c:v>
                </c:pt>
                <c:pt idx="16">
                  <c:v>0.91200000000000003</c:v>
                </c:pt>
                <c:pt idx="17">
                  <c:v>0.92900000000000005</c:v>
                </c:pt>
                <c:pt idx="18">
                  <c:v>0.93799999999999994</c:v>
                </c:pt>
                <c:pt idx="19">
                  <c:v>0.93700000000000006</c:v>
                </c:pt>
                <c:pt idx="20">
                  <c:v>0.94</c:v>
                </c:pt>
                <c:pt idx="21">
                  <c:v>0.90300000000000002</c:v>
                </c:pt>
                <c:pt idx="22">
                  <c:v>0.90700000000000003</c:v>
                </c:pt>
                <c:pt idx="23">
                  <c:v>0.90500000000000003</c:v>
                </c:pt>
                <c:pt idx="24">
                  <c:v>0.91600000000000004</c:v>
                </c:pt>
                <c:pt idx="25">
                  <c:v>0.91900000000000004</c:v>
                </c:pt>
                <c:pt idx="26">
                  <c:v>0.91300000000000003</c:v>
                </c:pt>
                <c:pt idx="27">
                  <c:v>0.91</c:v>
                </c:pt>
                <c:pt idx="28">
                  <c:v>0.89800000000000002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09D2-420B-98B1-4058A187F8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051664"/>
        <c:axId val="16066224"/>
      </c:scatterChart>
      <c:valAx>
        <c:axId val="16051664"/>
        <c:scaling>
          <c:orientation val="minMax"/>
          <c:max val="2021"/>
          <c:min val="1992"/>
        </c:scaling>
        <c:delete val="0"/>
        <c:axPos val="b"/>
        <c:majorGridlines>
          <c:spPr>
            <a:ln w="9525" cap="flat" cmpd="sng" algn="ctr">
              <a:solidFill>
                <a:schemeClr val="bg1">
                  <a:alpha val="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66224"/>
        <c:crosses val="autoZero"/>
        <c:crossBetween val="midCat"/>
        <c:majorUnit val="1"/>
      </c:valAx>
      <c:valAx>
        <c:axId val="16066224"/>
        <c:scaling>
          <c:orientation val="minMax"/>
          <c:min val="0.5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5166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7016" tIns="48508" rIns="97016" bIns="4850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7016" tIns="48508" rIns="97016" bIns="48508" rtlCol="0"/>
          <a:lstStyle>
            <a:lvl1pPr algn="r">
              <a:defRPr sz="1200"/>
            </a:lvl1pPr>
          </a:lstStyle>
          <a:p>
            <a:fld id="{7A790463-911A-4750-AD2E-671879DD54F4}" type="datetimeFigureOut">
              <a:rPr lang="en-US" smtClean="0"/>
              <a:pPr/>
              <a:t>10/27/2021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7016" tIns="48508" rIns="97016" bIns="4850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7016" tIns="48508" rIns="97016" bIns="4850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7016" tIns="48508" rIns="97016" bIns="4850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7016" tIns="48508" rIns="97016" bIns="48508" rtlCol="0" anchor="b"/>
          <a:lstStyle>
            <a:lvl1pPr algn="r">
              <a:defRPr sz="1200"/>
            </a:lvl1pPr>
          </a:lstStyle>
          <a:p>
            <a:fld id="{09541898-D043-4569-A9A6-59B778BECE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24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19138"/>
            <a:ext cx="48006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41898-D043-4569-A9A6-59B778BECE0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6162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19138"/>
            <a:ext cx="48006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41898-D043-4569-A9A6-59B778BECE0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6162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19138"/>
            <a:ext cx="48006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41898-D043-4569-A9A6-59B778BECE00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6162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19138"/>
            <a:ext cx="48006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41898-D043-4569-A9A6-59B778BECE0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616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8.xml"/><Relationship Id="rId7" Type="http://schemas.openxmlformats.org/officeDocument/2006/relationships/image" Target="../media/image3.png"/><Relationship Id="rId2" Type="http://schemas.openxmlformats.org/officeDocument/2006/relationships/tags" Target="../tags/tag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9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11.xml"/><Relationship Id="rId7" Type="http://schemas.openxmlformats.org/officeDocument/2006/relationships/image" Target="../media/image3.png"/><Relationship Id="rId2" Type="http://schemas.openxmlformats.org/officeDocument/2006/relationships/tags" Target="../tags/tag10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2" y="1"/>
          <a:ext cx="158751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64"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" y="1"/>
                        <a:ext cx="158751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 hasCustomPrompt="1"/>
            <p:custDataLst>
              <p:tags r:id="rId3"/>
            </p:custDataLst>
          </p:nvPr>
        </p:nvSpPr>
        <p:spPr>
          <a:xfrm>
            <a:off x="481011" y="3657600"/>
            <a:ext cx="3862391" cy="1409700"/>
          </a:xfrm>
          <a:noFill/>
        </p:spPr>
        <p:txBody>
          <a:bodyPr wrap="square" lIns="0" tIns="0" rIns="0" bIns="0" rtlCol="0" anchor="b" anchorCtr="0">
            <a:noAutofit/>
          </a:bodyPr>
          <a:lstStyle>
            <a:lvl1pPr>
              <a:lnSpc>
                <a:spcPct val="90000"/>
              </a:lnSpc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  <p:custDataLst>
              <p:tags r:id="rId4"/>
            </p:custDataLst>
          </p:nvPr>
        </p:nvSpPr>
        <p:spPr>
          <a:xfrm>
            <a:off x="481011" y="5286375"/>
            <a:ext cx="3862391" cy="581026"/>
          </a:xfrm>
          <a:noFill/>
        </p:spPr>
        <p:txBody>
          <a:bodyPr vert="horz" wrap="square" lIns="0" tIns="0" rIns="0" bIns="0" rtlCol="0" anchor="t" anchorCtr="0">
            <a:noAutofit/>
          </a:bodyPr>
          <a:lstStyle>
            <a:lvl1pPr marL="0" indent="0" algn="l">
              <a:buNone/>
              <a:def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Subtitle</a:t>
            </a:r>
          </a:p>
        </p:txBody>
      </p:sp>
      <p:pic>
        <p:nvPicPr>
          <p:cNvPr id="5" name="Picture 4" descr="TitleFooterBlueandWhite.png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3739"/>
            <a:ext cx="9144000" cy="86426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01040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457200" y="5181600"/>
            <a:ext cx="38862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2" y="1"/>
          <a:ext cx="158751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716"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" y="1"/>
                        <a:ext cx="158751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 descr="TitleFooterBlueandWhite.png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3739"/>
            <a:ext cx="9144000" cy="86426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01040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ctrTitle" hasCustomPrompt="1"/>
            <p:custDataLst>
              <p:tags r:id="rId3"/>
            </p:custDataLst>
          </p:nvPr>
        </p:nvSpPr>
        <p:spPr>
          <a:xfrm>
            <a:off x="481011" y="3862388"/>
            <a:ext cx="5100433" cy="1057275"/>
          </a:xfrm>
          <a:noFill/>
        </p:spPr>
        <p:txBody>
          <a:bodyPr wrap="square" lIns="0" tIns="0" rIns="0" bIns="0" rtlCol="0" anchor="b" anchorCtr="0">
            <a:noAutofit/>
          </a:bodyPr>
          <a:lstStyle>
            <a:lvl1pPr>
              <a:lnSpc>
                <a:spcPct val="90000"/>
              </a:lnSpc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Presentation title</a:t>
            </a:r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  <p:custDataLst>
              <p:tags r:id="rId4"/>
            </p:custDataLst>
          </p:nvPr>
        </p:nvSpPr>
        <p:spPr>
          <a:xfrm>
            <a:off x="481011" y="5045871"/>
            <a:ext cx="5133855" cy="592931"/>
          </a:xfrm>
          <a:noFill/>
        </p:spPr>
        <p:txBody>
          <a:bodyPr vert="horz" wrap="square" lIns="0" tIns="0" rIns="0" bIns="0" rtlCol="0" anchor="t" anchorCtr="0">
            <a:noAutofit/>
          </a:bodyPr>
          <a:lstStyle>
            <a:lvl1pPr marL="0" indent="0" algn="l">
              <a:buNone/>
              <a:def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Subtitle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" y="4948238"/>
            <a:ext cx="48006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  <a:latin typeface="Franklin Gothic Dem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1200"/>
              </a:spcAft>
              <a:defRPr sz="2000">
                <a:latin typeface="Franklin Gothic Book" pitchFamily="34" charset="0"/>
              </a:defRPr>
            </a:lvl1pPr>
            <a:lvl2pPr>
              <a:spcBef>
                <a:spcPts val="0"/>
              </a:spcBef>
              <a:spcAft>
                <a:spcPts val="1200"/>
              </a:spcAft>
              <a:defRPr sz="2000">
                <a:latin typeface="Franklin Gothic Book" pitchFamily="34" charset="0"/>
              </a:defRPr>
            </a:lvl2pPr>
            <a:lvl3pPr>
              <a:spcBef>
                <a:spcPts val="0"/>
              </a:spcBef>
              <a:spcAft>
                <a:spcPts val="1200"/>
              </a:spcAft>
              <a:defRPr sz="2000">
                <a:latin typeface="Franklin Gothic Book" pitchFamily="34" charset="0"/>
              </a:defRPr>
            </a:lvl3pPr>
            <a:lvl4pPr>
              <a:spcBef>
                <a:spcPts val="0"/>
              </a:spcBef>
              <a:spcAft>
                <a:spcPts val="1200"/>
              </a:spcAft>
              <a:defRPr sz="2000">
                <a:latin typeface="Franklin Gothic Book" pitchFamily="34" charset="0"/>
              </a:defRPr>
            </a:lvl4pPr>
            <a:lvl5pPr>
              <a:spcBef>
                <a:spcPts val="0"/>
              </a:spcBef>
              <a:spcAft>
                <a:spcPts val="1200"/>
              </a:spcAft>
              <a:defRPr sz="2000">
                <a:latin typeface="Franklin Gothic Book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64602" y="6578602"/>
            <a:ext cx="211057" cy="187508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0" algn="r" defTabSz="914400" rtl="0" eaLnBrk="1" latinLnBrk="0" hangingPunct="1">
              <a:buNone/>
              <a:def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defRPr>
            </a:lvl2pPr>
          </a:lstStyle>
          <a:p>
            <a:pPr lvl="1">
              <a:spcBef>
                <a:spcPts val="900"/>
              </a:spcBef>
            </a:pPr>
            <a:fld id="{126B356D-DBE9-445A-9C43-3D3F41468F04}" type="slidenum">
              <a:rPr lang="en-US" smtClean="0"/>
              <a:pPr lvl="1">
                <a:spcBef>
                  <a:spcPts val="900"/>
                </a:spcBef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  <a:latin typeface="Franklin Gothic Dem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64602" y="6578602"/>
            <a:ext cx="211057" cy="187508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0" algn="r" defTabSz="914400" rtl="0" eaLnBrk="1" latinLnBrk="0" hangingPunct="1">
              <a:buNone/>
              <a:def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defRPr>
            </a:lvl2pPr>
          </a:lstStyle>
          <a:p>
            <a:pPr lvl="1" indent="-276225">
              <a:spcBef>
                <a:spcPts val="900"/>
              </a:spcBef>
            </a:pPr>
            <a:fld id="{126B356D-DBE9-445A-9C43-3D3F41468F04}" type="slidenum">
              <a:rPr lang="en-US" smtClean="0"/>
              <a:pPr lvl="1" indent="-276225">
                <a:spcBef>
                  <a:spcPts val="900"/>
                </a:spcBef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64602" y="6578602"/>
            <a:ext cx="211057" cy="187508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0" algn="r" defTabSz="914400" rtl="0" eaLnBrk="1" latinLnBrk="0" hangingPunct="1">
              <a:buNone/>
              <a:def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defRPr>
            </a:lvl2pPr>
          </a:lstStyle>
          <a:p>
            <a:pPr lvl="1" indent="-276225">
              <a:spcBef>
                <a:spcPts val="900"/>
              </a:spcBef>
            </a:pPr>
            <a:fld id="{126B356D-DBE9-445A-9C43-3D3F41468F04}" type="slidenum">
              <a:rPr lang="en-US" smtClean="0"/>
              <a:pPr lvl="1" indent="-276225">
                <a:spcBef>
                  <a:spcPts val="900"/>
                </a:spcBef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vmlDrawing" Target="../drawings/vmlDrawing1.vml"/><Relationship Id="rId12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tags" Target="../tags/tag5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tags" Target="../tags/tag4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3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ooter.pn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92906"/>
            <a:ext cx="9144000" cy="565094"/>
          </a:xfrm>
          <a:prstGeom prst="rect">
            <a:avLst/>
          </a:prstGeom>
        </p:spPr>
      </p:pic>
      <p:pic>
        <p:nvPicPr>
          <p:cNvPr id="4" name="Picture 3" descr="Header.png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31576"/>
          </a:xfrm>
          <a:prstGeom prst="rect">
            <a:avLst/>
          </a:prstGeom>
        </p:spPr>
      </p:pic>
      <p:graphicFrame>
        <p:nvGraphicFramePr>
          <p:cNvPr id="10" name="Object 9" hidden="1"/>
          <p:cNvGraphicFramePr>
            <a:graphicFrameLocks/>
          </p:cNvGraphicFramePr>
          <p:nvPr>
            <p:custDataLst>
              <p:tags r:id="rId8"/>
            </p:custDataLst>
          </p:nvPr>
        </p:nvGraphicFramePr>
        <p:xfrm>
          <a:off x="2" y="1"/>
          <a:ext cx="158751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9" name="think-cell Slide" r:id="rId15" imgW="0" imgH="0" progId="">
                  <p:embed/>
                </p:oleObj>
              </mc:Choice>
              <mc:Fallback>
                <p:oleObj name="think-cell Slide" r:id="rId15" imgW="0" imgH="0" progId="">
                  <p:embed/>
                  <p:pic>
                    <p:nvPicPr>
                      <p:cNvPr id="0" name="Rectangle 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" y="1"/>
                        <a:ext cx="158751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>
            <p:custDataLst>
              <p:tags r:id="rId9"/>
            </p:custDataLst>
          </p:nvPr>
        </p:nvSpPr>
        <p:spPr>
          <a:xfrm>
            <a:off x="8886827" y="6579399"/>
            <a:ext cx="257175" cy="190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10"/>
            </p:custDataLst>
          </p:nvPr>
        </p:nvSpPr>
        <p:spPr bwMode="gray">
          <a:xfrm>
            <a:off x="304802" y="76202"/>
            <a:ext cx="8353425" cy="461665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11"/>
            </p:custDataLst>
          </p:nvPr>
        </p:nvSpPr>
        <p:spPr>
          <a:xfrm>
            <a:off x="333376" y="1066800"/>
            <a:ext cx="8477251" cy="51816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12"/>
            </p:custDataLst>
          </p:nvPr>
        </p:nvSpPr>
        <p:spPr>
          <a:xfrm>
            <a:off x="8870952" y="6582397"/>
            <a:ext cx="211057" cy="18750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0" indent="0" algn="r" defTabSz="914400" rtl="0" eaLnBrk="1" latinLnBrk="0" hangingPunct="1">
              <a:buNone/>
              <a:def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defRPr>
            </a:lvl2pPr>
          </a:lstStyle>
          <a:p>
            <a:pPr lvl="1">
              <a:spcBef>
                <a:spcPts val="900"/>
              </a:spcBef>
            </a:pPr>
            <a:fld id="{126B356D-DBE9-445A-9C43-3D3F41468F04}" type="slidenum">
              <a:rPr lang="en-US" smtClean="0"/>
              <a:pPr lvl="1">
                <a:spcBef>
                  <a:spcPts val="900"/>
                </a:spcBef>
              </a:pPr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6519448"/>
            <a:ext cx="426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Franklin Gothic Book" pitchFamily="34" charset="0"/>
              </a:rPr>
              <a:t>Footer Text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4" r:id="rId4"/>
    <p:sldLayoutId id="2147483655" r:id="rId5"/>
  </p:sldLayoutIdLst>
  <p:hf hdr="0" dt="0"/>
  <p:txStyles>
    <p:titleStyle>
      <a:lvl1pPr marL="0" algn="l" defTabSz="914400" rtl="0" eaLnBrk="1" latinLnBrk="0" hangingPunct="1">
        <a:lnSpc>
          <a:spcPct val="100000"/>
        </a:lnSpc>
        <a:spcBef>
          <a:spcPct val="0"/>
        </a:spcBef>
        <a:buNone/>
        <a:defRPr lang="en-US" sz="2400" b="0" kern="1200" dirty="0" smtClean="0">
          <a:solidFill>
            <a:schemeClr val="bg1"/>
          </a:solidFill>
          <a:effectLst/>
          <a:latin typeface="Franklin Gothic Demi" pitchFamily="34" charset="0"/>
          <a:ea typeface="+mn-ea"/>
          <a:cs typeface="Arial" pitchFamily="34" charset="0"/>
        </a:defRPr>
      </a:lvl1pPr>
    </p:titleStyle>
    <p:bodyStyle>
      <a:lvl1pPr marL="230188" indent="-230188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24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1pPr>
      <a:lvl2pPr marL="514350" indent="-230188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–"/>
        <a:defRPr sz="20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2pPr>
      <a:lvl3pPr marL="742950" indent="-1714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3pPr>
      <a:lvl4pPr marL="97155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–"/>
        <a:defRPr sz="18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4pPr>
      <a:lvl5pPr marL="1143000" indent="-1714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»"/>
        <a:defRPr sz="18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171450"/>
            <a:ext cx="8353425" cy="830997"/>
          </a:xfrm>
        </p:spPr>
        <p:txBody>
          <a:bodyPr/>
          <a:lstStyle/>
          <a:p>
            <a:r>
              <a:rPr lang="en-US" dirty="0">
                <a:solidFill>
                  <a:srgbClr val="104554"/>
                </a:solidFill>
              </a:rPr>
              <a:t>Statewide Safety</a:t>
            </a:r>
            <a:br>
              <a:rPr lang="en-US" dirty="0">
                <a:solidFill>
                  <a:srgbClr val="104554"/>
                </a:solidFill>
              </a:rPr>
            </a:br>
            <a:r>
              <a:rPr lang="en-US" dirty="0">
                <a:solidFill>
                  <a:srgbClr val="104554"/>
                </a:solidFill>
              </a:rPr>
              <a:t>Belt Use Rates</a:t>
            </a:r>
          </a:p>
        </p:txBody>
      </p:sp>
      <p:sp>
        <p:nvSpPr>
          <p:cNvPr id="62" name="Slide Number Placeholder 2"/>
          <p:cNvSpPr txBox="1">
            <a:spLocks noChangeAspect="1"/>
          </p:cNvSpPr>
          <p:nvPr/>
        </p:nvSpPr>
        <p:spPr>
          <a:xfrm>
            <a:off x="20252270" y="7077083"/>
            <a:ext cx="140708" cy="70314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r" defTabSz="914400" rtl="0" eaLnBrk="1" latinLnBrk="0" hangingPunct="1">
              <a:buNone/>
              <a:def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indent="-276225">
              <a:spcBef>
                <a:spcPts val="900"/>
              </a:spcBef>
            </a:pPr>
            <a:fld id="{126B356D-DBE9-445A-9C43-3D3F41468F04}" type="slidenum">
              <a:rPr lang="en-US" smtClean="0"/>
              <a:pPr lvl="1" indent="-276225">
                <a:spcBef>
                  <a:spcPts val="900"/>
                </a:spcBef>
              </a:pPr>
              <a:t>1</a:t>
            </a:fld>
            <a:endParaRPr lang="en-US" dirty="0"/>
          </a:p>
        </p:txBody>
      </p:sp>
      <p:grpSp>
        <p:nvGrpSpPr>
          <p:cNvPr id="43" name="Group 42"/>
          <p:cNvGrpSpPr/>
          <p:nvPr/>
        </p:nvGrpSpPr>
        <p:grpSpPr>
          <a:xfrm>
            <a:off x="1" y="6400800"/>
            <a:ext cx="9144001" cy="320040"/>
            <a:chOff x="-1" y="8915400"/>
            <a:chExt cx="6858001" cy="45720"/>
          </a:xfrm>
        </p:grpSpPr>
        <p:sp>
          <p:nvSpPr>
            <p:cNvPr id="44" name="Rectangle 43"/>
            <p:cNvSpPr/>
            <p:nvPr/>
          </p:nvSpPr>
          <p:spPr>
            <a:xfrm>
              <a:off x="-1" y="8915401"/>
              <a:ext cx="1017981" cy="45719"/>
            </a:xfrm>
            <a:prstGeom prst="rect">
              <a:avLst/>
            </a:prstGeom>
            <a:solidFill>
              <a:srgbClr val="1045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017980" y="8915401"/>
              <a:ext cx="1627581" cy="45719"/>
            </a:xfrm>
            <a:prstGeom prst="rect">
              <a:avLst/>
            </a:prstGeom>
            <a:solidFill>
              <a:srgbClr val="B7A6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900724" y="8915401"/>
              <a:ext cx="957276" cy="45719"/>
            </a:xfrm>
            <a:prstGeom prst="rect">
              <a:avLst/>
            </a:prstGeom>
            <a:solidFill>
              <a:srgbClr val="1045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2645561" y="8915400"/>
              <a:ext cx="1627581" cy="45719"/>
            </a:xfrm>
            <a:prstGeom prst="rect">
              <a:avLst/>
            </a:prstGeom>
            <a:solidFill>
              <a:srgbClr val="3F34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273142" y="8915401"/>
              <a:ext cx="1627581" cy="45719"/>
            </a:xfrm>
            <a:prstGeom prst="rect">
              <a:avLst/>
            </a:prstGeom>
            <a:solidFill>
              <a:srgbClr val="B7A6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0" name="Rectangle 29"/>
          <p:cNvSpPr/>
          <p:nvPr/>
        </p:nvSpPr>
        <p:spPr>
          <a:xfrm>
            <a:off x="0" y="6096000"/>
            <a:ext cx="9144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Clr>
                <a:schemeClr val="accent1"/>
              </a:buClr>
            </a:pPr>
            <a:r>
              <a:rPr lang="en-US" sz="1200" dirty="0">
                <a:solidFill>
                  <a:srgbClr val="104554"/>
                </a:solidFill>
                <a:latin typeface="Franklin Gothic Book" pitchFamily="34" charset="0"/>
                <a:cs typeface="Arial" pitchFamily="34" charset="0"/>
              </a:rPr>
              <a:t>For more information, contact Katie Womack, kwomack@tamu.edu.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590829" y="4510223"/>
            <a:ext cx="296410" cy="3665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200" dirty="0" err="1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527416" y="396232"/>
            <a:ext cx="5616585" cy="60967"/>
            <a:chOff x="3352800" y="396232"/>
            <a:chExt cx="5791202" cy="60967"/>
          </a:xfrm>
        </p:grpSpPr>
        <p:sp>
          <p:nvSpPr>
            <p:cNvPr id="51" name="Rectangle 50"/>
            <p:cNvSpPr/>
            <p:nvPr/>
          </p:nvSpPr>
          <p:spPr>
            <a:xfrm flipV="1">
              <a:off x="5539820" y="398396"/>
              <a:ext cx="1403250" cy="58803"/>
            </a:xfrm>
            <a:prstGeom prst="rect">
              <a:avLst/>
            </a:prstGeom>
            <a:solidFill>
              <a:srgbClr val="3F34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 flipV="1">
              <a:off x="4147460" y="398396"/>
              <a:ext cx="1392360" cy="58803"/>
            </a:xfrm>
            <a:prstGeom prst="rect">
              <a:avLst/>
            </a:prstGeom>
            <a:solidFill>
              <a:srgbClr val="B7A6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 flipV="1">
              <a:off x="6935450" y="398396"/>
              <a:ext cx="1392360" cy="58803"/>
            </a:xfrm>
            <a:prstGeom prst="rect">
              <a:avLst/>
            </a:prstGeom>
            <a:solidFill>
              <a:srgbClr val="B7A6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 flipV="1">
              <a:off x="8327810" y="396232"/>
              <a:ext cx="816192" cy="60966"/>
            </a:xfrm>
            <a:prstGeom prst="rect">
              <a:avLst/>
            </a:prstGeom>
            <a:solidFill>
              <a:srgbClr val="1045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 flipV="1">
              <a:off x="3352800" y="398394"/>
              <a:ext cx="794660" cy="58804"/>
            </a:xfrm>
            <a:prstGeom prst="rect">
              <a:avLst/>
            </a:prstGeom>
            <a:solidFill>
              <a:srgbClr val="1045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 rot="16200000">
            <a:off x="-444279" y="2985700"/>
            <a:ext cx="20799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% Safety Belt Use</a:t>
            </a:r>
          </a:p>
        </p:txBody>
      </p:sp>
      <p:graphicFrame>
        <p:nvGraphicFramePr>
          <p:cNvPr id="22" name="Chart 21">
            <a:extLst>
              <a:ext uri="{FF2B5EF4-FFF2-40B4-BE49-F238E27FC236}">
                <a16:creationId xmlns:a16="http://schemas.microsoft.com/office/drawing/2014/main" id="{E3880061-1BDE-462B-A795-8D742D29FF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4183554"/>
              </p:ext>
            </p:extLst>
          </p:nvPr>
        </p:nvGraphicFramePr>
        <p:xfrm>
          <a:off x="576008" y="1295397"/>
          <a:ext cx="77724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546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2218" y="3400048"/>
            <a:ext cx="1730042" cy="1730042"/>
          </a:xfrm>
          <a:prstGeom prst="rect">
            <a:avLst/>
          </a:prstGeom>
          <a:noFill/>
          <a:ln w="9525">
            <a:solidFill>
              <a:srgbClr val="104554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2897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56401"/>
            <a:ext cx="6296799" cy="6296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171450"/>
            <a:ext cx="8353425" cy="461665"/>
          </a:xfrm>
        </p:spPr>
        <p:txBody>
          <a:bodyPr/>
          <a:lstStyle/>
          <a:p>
            <a:r>
              <a:rPr lang="en-US" dirty="0">
                <a:solidFill>
                  <a:srgbClr val="104554"/>
                </a:solidFill>
              </a:rPr>
              <a:t>Texas 2021 Safety Belt Use by City</a:t>
            </a:r>
          </a:p>
        </p:txBody>
      </p:sp>
      <p:sp>
        <p:nvSpPr>
          <p:cNvPr id="62" name="Slide Number Placeholder 2"/>
          <p:cNvSpPr txBox="1">
            <a:spLocks noChangeAspect="1"/>
          </p:cNvSpPr>
          <p:nvPr/>
        </p:nvSpPr>
        <p:spPr>
          <a:xfrm>
            <a:off x="20252270" y="7077083"/>
            <a:ext cx="140708" cy="70314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r" defTabSz="914400" rtl="0" eaLnBrk="1" latinLnBrk="0" hangingPunct="1">
              <a:buNone/>
              <a:def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indent="-276225">
              <a:spcBef>
                <a:spcPts val="900"/>
              </a:spcBef>
            </a:pPr>
            <a:fld id="{126B356D-DBE9-445A-9C43-3D3F41468F04}" type="slidenum">
              <a:rPr lang="en-US" smtClean="0"/>
              <a:pPr lvl="1" indent="-276225">
                <a:spcBef>
                  <a:spcPts val="900"/>
                </a:spcBef>
              </a:pPr>
              <a:t>2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5654" y="1143000"/>
            <a:ext cx="3733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5F574F"/>
                </a:solidFill>
                <a:latin typeface="Franklin Gothic Book" pitchFamily="34" charset="0"/>
              </a:rPr>
              <a:t>Use is for driver and front seat outboard passenger.  Total sample size = 26,047 occupants in 21,600 vehicles (1,200 per city). Average estimate across cities of total restraint use is 88.3%. Drivers were seat belted at a rate of 88.2% and passengers at a rate of 88.8%.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0" y="6096000"/>
            <a:ext cx="9144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Clr>
                <a:schemeClr val="accent1"/>
              </a:buClr>
            </a:pPr>
            <a:r>
              <a:rPr lang="en-US" sz="1200" dirty="0">
                <a:solidFill>
                  <a:srgbClr val="104554"/>
                </a:solidFill>
                <a:latin typeface="Franklin Gothic Book" pitchFamily="34" charset="0"/>
                <a:cs typeface="Arial" pitchFamily="34" charset="0"/>
              </a:rPr>
              <a:t>For more information, contact Katie Womack, kwomack@tamu.edu.</a:t>
            </a:r>
          </a:p>
        </p:txBody>
      </p:sp>
      <p:grpSp>
        <p:nvGrpSpPr>
          <p:cNvPr id="60" name="Group 59"/>
          <p:cNvGrpSpPr/>
          <p:nvPr/>
        </p:nvGrpSpPr>
        <p:grpSpPr>
          <a:xfrm>
            <a:off x="5105400" y="396233"/>
            <a:ext cx="4038602" cy="60966"/>
            <a:chOff x="3352800" y="396232"/>
            <a:chExt cx="5791202" cy="60967"/>
          </a:xfrm>
        </p:grpSpPr>
        <p:sp>
          <p:nvSpPr>
            <p:cNvPr id="61" name="Rectangle 60"/>
            <p:cNvSpPr/>
            <p:nvPr/>
          </p:nvSpPr>
          <p:spPr>
            <a:xfrm flipV="1">
              <a:off x="5539820" y="398396"/>
              <a:ext cx="1403250" cy="58803"/>
            </a:xfrm>
            <a:prstGeom prst="rect">
              <a:avLst/>
            </a:prstGeom>
            <a:solidFill>
              <a:srgbClr val="3F34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 flipV="1">
              <a:off x="4147460" y="398396"/>
              <a:ext cx="1392360" cy="58803"/>
            </a:xfrm>
            <a:prstGeom prst="rect">
              <a:avLst/>
            </a:prstGeom>
            <a:solidFill>
              <a:srgbClr val="B7A6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 flipV="1">
              <a:off x="6935450" y="398396"/>
              <a:ext cx="1392360" cy="58803"/>
            </a:xfrm>
            <a:prstGeom prst="rect">
              <a:avLst/>
            </a:prstGeom>
            <a:solidFill>
              <a:srgbClr val="B7A6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 flipV="1">
              <a:off x="8327810" y="396232"/>
              <a:ext cx="816192" cy="60966"/>
            </a:xfrm>
            <a:prstGeom prst="rect">
              <a:avLst/>
            </a:prstGeom>
            <a:solidFill>
              <a:srgbClr val="1045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 flipV="1">
              <a:off x="3352800" y="398394"/>
              <a:ext cx="794660" cy="58804"/>
            </a:xfrm>
            <a:prstGeom prst="rect">
              <a:avLst/>
            </a:prstGeom>
            <a:solidFill>
              <a:srgbClr val="1045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1" y="6400800"/>
            <a:ext cx="9144001" cy="320040"/>
            <a:chOff x="-1" y="8915400"/>
            <a:chExt cx="6858001" cy="45720"/>
          </a:xfrm>
        </p:grpSpPr>
        <p:sp>
          <p:nvSpPr>
            <p:cNvPr id="68" name="Rectangle 67"/>
            <p:cNvSpPr/>
            <p:nvPr/>
          </p:nvSpPr>
          <p:spPr>
            <a:xfrm>
              <a:off x="-1" y="8915401"/>
              <a:ext cx="1017981" cy="45719"/>
            </a:xfrm>
            <a:prstGeom prst="rect">
              <a:avLst/>
            </a:prstGeom>
            <a:solidFill>
              <a:srgbClr val="1045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1017980" y="8915401"/>
              <a:ext cx="1627581" cy="45719"/>
            </a:xfrm>
            <a:prstGeom prst="rect">
              <a:avLst/>
            </a:prstGeom>
            <a:solidFill>
              <a:srgbClr val="B7A6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5900724" y="8915401"/>
              <a:ext cx="957276" cy="45719"/>
            </a:xfrm>
            <a:prstGeom prst="rect">
              <a:avLst/>
            </a:prstGeom>
            <a:solidFill>
              <a:srgbClr val="1045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2645561" y="8915400"/>
              <a:ext cx="1627581" cy="45719"/>
            </a:xfrm>
            <a:prstGeom prst="rect">
              <a:avLst/>
            </a:prstGeom>
            <a:solidFill>
              <a:srgbClr val="3F34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4273142" y="8915401"/>
              <a:ext cx="1627581" cy="45719"/>
            </a:xfrm>
            <a:prstGeom prst="rect">
              <a:avLst/>
            </a:prstGeom>
            <a:solidFill>
              <a:srgbClr val="B7A6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21FCAF05-B277-4089-826E-82EF1FF4FE03}"/>
              </a:ext>
            </a:extLst>
          </p:cNvPr>
          <p:cNvSpPr txBox="1"/>
          <p:nvPr/>
        </p:nvSpPr>
        <p:spPr>
          <a:xfrm>
            <a:off x="5181599" y="2711360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87.0%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73059AD-872D-47D2-BDBC-1D4C72C6CF10}"/>
              </a:ext>
            </a:extLst>
          </p:cNvPr>
          <p:cNvSpPr txBox="1"/>
          <p:nvPr/>
        </p:nvSpPr>
        <p:spPr>
          <a:xfrm>
            <a:off x="7100783" y="2549436"/>
            <a:ext cx="637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83.2%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4D46FE6-58F1-4919-9934-7AE2F80DC48A}"/>
              </a:ext>
            </a:extLst>
          </p:cNvPr>
          <p:cNvSpPr txBox="1"/>
          <p:nvPr/>
        </p:nvSpPr>
        <p:spPr>
          <a:xfrm>
            <a:off x="4953000" y="1247001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85.8%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13648E3-4ECB-4FA1-B197-A26E4FDB5709}"/>
              </a:ext>
            </a:extLst>
          </p:cNvPr>
          <p:cNvSpPr txBox="1"/>
          <p:nvPr/>
        </p:nvSpPr>
        <p:spPr>
          <a:xfrm>
            <a:off x="6094879" y="4030503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/>
              <a:t>93.2%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837871D-ED00-4AF7-B439-3335AEDCD9A4}"/>
              </a:ext>
            </a:extLst>
          </p:cNvPr>
          <p:cNvSpPr txBox="1"/>
          <p:nvPr/>
        </p:nvSpPr>
        <p:spPr>
          <a:xfrm>
            <a:off x="7609141" y="3892003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82.8%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A64838E-0F96-4078-AAA7-A29DDCA94A1E}"/>
              </a:ext>
            </a:extLst>
          </p:cNvPr>
          <p:cNvSpPr txBox="1"/>
          <p:nvPr/>
        </p:nvSpPr>
        <p:spPr>
          <a:xfrm>
            <a:off x="6237752" y="5611183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92.3%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232F701-A95E-46BF-AE05-32D01F924A16}"/>
              </a:ext>
            </a:extLst>
          </p:cNvPr>
          <p:cNvSpPr txBox="1"/>
          <p:nvPr/>
        </p:nvSpPr>
        <p:spPr>
          <a:xfrm>
            <a:off x="6595975" y="3625875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90.7%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16438D5-E519-42A4-9926-6948440F1D70}"/>
              </a:ext>
            </a:extLst>
          </p:cNvPr>
          <p:cNvSpPr txBox="1"/>
          <p:nvPr/>
        </p:nvSpPr>
        <p:spPr>
          <a:xfrm>
            <a:off x="6144745" y="5064978"/>
            <a:ext cx="637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89.4%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EBC143F-8D04-4E14-B8C6-09F68C09DF8A}"/>
              </a:ext>
            </a:extLst>
          </p:cNvPr>
          <p:cNvSpPr txBox="1"/>
          <p:nvPr/>
        </p:nvSpPr>
        <p:spPr>
          <a:xfrm>
            <a:off x="7100782" y="4296529"/>
            <a:ext cx="637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85.6%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46346FF-DECA-4F09-B097-C192E6DC9A23}"/>
              </a:ext>
            </a:extLst>
          </p:cNvPr>
          <p:cNvSpPr txBox="1"/>
          <p:nvPr/>
        </p:nvSpPr>
        <p:spPr>
          <a:xfrm>
            <a:off x="3020545" y="3165976"/>
            <a:ext cx="637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92.3%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159F11D-8D66-487D-B4EE-CBB7079274A2}"/>
              </a:ext>
            </a:extLst>
          </p:cNvPr>
          <p:cNvSpPr txBox="1"/>
          <p:nvPr/>
        </p:nvSpPr>
        <p:spPr>
          <a:xfrm>
            <a:off x="6262126" y="2572861"/>
            <a:ext cx="637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82.4%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71F3216-C87F-4F7E-AB9E-7AE09CA4B129}"/>
              </a:ext>
            </a:extLst>
          </p:cNvPr>
          <p:cNvSpPr txBox="1"/>
          <p:nvPr/>
        </p:nvSpPr>
        <p:spPr>
          <a:xfrm>
            <a:off x="5943599" y="5361027"/>
            <a:ext cx="637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93.9%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5CC3556-C365-4874-9B69-53DEEF9A914F}"/>
              </a:ext>
            </a:extLst>
          </p:cNvPr>
          <p:cNvSpPr txBox="1"/>
          <p:nvPr/>
        </p:nvSpPr>
        <p:spPr>
          <a:xfrm>
            <a:off x="4829175" y="3165976"/>
            <a:ext cx="637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89.9%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7AA5E28-425E-41AE-82CC-BF970106FB3E}"/>
              </a:ext>
            </a:extLst>
          </p:cNvPr>
          <p:cNvSpPr txBox="1"/>
          <p:nvPr/>
        </p:nvSpPr>
        <p:spPr>
          <a:xfrm>
            <a:off x="5001745" y="2161401"/>
            <a:ext cx="637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89.0%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667AA53-30A0-4C7E-9CAF-A1C43A1177F4}"/>
              </a:ext>
            </a:extLst>
          </p:cNvPr>
          <p:cNvSpPr txBox="1"/>
          <p:nvPr/>
        </p:nvSpPr>
        <p:spPr>
          <a:xfrm>
            <a:off x="5791200" y="4481852"/>
            <a:ext cx="637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88.9%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596ADBE-E2FA-4CB3-888B-36E598FCD71C}"/>
              </a:ext>
            </a:extLst>
          </p:cNvPr>
          <p:cNvSpPr txBox="1"/>
          <p:nvPr/>
        </p:nvSpPr>
        <p:spPr>
          <a:xfrm>
            <a:off x="7770793" y="2784974"/>
            <a:ext cx="637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87.4%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584603E-3700-4CEF-A671-7D7CEEA52773}"/>
              </a:ext>
            </a:extLst>
          </p:cNvPr>
          <p:cNvSpPr txBox="1"/>
          <p:nvPr/>
        </p:nvSpPr>
        <p:spPr>
          <a:xfrm>
            <a:off x="6248400" y="2209800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87.8%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24DE77B-5D9C-440F-A7BE-A37DB4F72BC2}"/>
              </a:ext>
            </a:extLst>
          </p:cNvPr>
          <p:cNvSpPr txBox="1"/>
          <p:nvPr/>
        </p:nvSpPr>
        <p:spPr>
          <a:xfrm>
            <a:off x="6938875" y="3176952"/>
            <a:ext cx="637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87.4%</a:t>
            </a:r>
          </a:p>
        </p:txBody>
      </p:sp>
    </p:spTree>
    <p:extLst>
      <p:ext uri="{BB962C8B-B14F-4D97-AF65-F5344CB8AC3E}">
        <p14:creationId xmlns:p14="http://schemas.microsoft.com/office/powerpoint/2010/main" val="891102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2401" y="256401"/>
            <a:ext cx="6296799" cy="6296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171450"/>
            <a:ext cx="8353425" cy="830997"/>
          </a:xfrm>
        </p:spPr>
        <p:txBody>
          <a:bodyPr/>
          <a:lstStyle/>
          <a:p>
            <a:r>
              <a:rPr lang="en-US" dirty="0">
                <a:solidFill>
                  <a:srgbClr val="104554"/>
                </a:solidFill>
              </a:rPr>
              <a:t>Texas 2021 Nighttime</a:t>
            </a:r>
            <a:br>
              <a:rPr lang="en-US" dirty="0">
                <a:solidFill>
                  <a:srgbClr val="104554"/>
                </a:solidFill>
              </a:rPr>
            </a:br>
            <a:r>
              <a:rPr lang="en-US" dirty="0">
                <a:solidFill>
                  <a:srgbClr val="104554"/>
                </a:solidFill>
              </a:rPr>
              <a:t>Safety Belt Use by City</a:t>
            </a:r>
          </a:p>
        </p:txBody>
      </p:sp>
      <p:sp>
        <p:nvSpPr>
          <p:cNvPr id="62" name="Slide Number Placeholder 2"/>
          <p:cNvSpPr txBox="1">
            <a:spLocks noChangeAspect="1"/>
          </p:cNvSpPr>
          <p:nvPr/>
        </p:nvSpPr>
        <p:spPr>
          <a:xfrm>
            <a:off x="20252270" y="7077083"/>
            <a:ext cx="140708" cy="70314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r" defTabSz="914400" rtl="0" eaLnBrk="1" latinLnBrk="0" hangingPunct="1">
              <a:buNone/>
              <a:def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indent="-276225">
              <a:spcBef>
                <a:spcPts val="900"/>
              </a:spcBef>
            </a:pPr>
            <a:fld id="{126B356D-DBE9-445A-9C43-3D3F41468F04}" type="slidenum">
              <a:rPr lang="en-US" smtClean="0"/>
              <a:pPr lvl="1" indent="-276225">
                <a:spcBef>
                  <a:spcPts val="900"/>
                </a:spcBef>
              </a:pPr>
              <a:t>3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8620" y="1174629"/>
            <a:ext cx="34975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5F574F"/>
                </a:solidFill>
                <a:latin typeface="Franklin Gothic Book" pitchFamily="34" charset="0"/>
              </a:rPr>
              <a:t>Use is for driver and front seat outboard passenger combined. Total sample size = 21,449 occupants. Average estimate across cities of total nighttime restraint use is 78.2%. Drivers were seat belted at a rate of 77.8% and passengers at a rate of 79.8%.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0" y="6096000"/>
            <a:ext cx="9144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Clr>
                <a:schemeClr val="accent1"/>
              </a:buClr>
            </a:pPr>
            <a:r>
              <a:rPr lang="en-US" sz="1200" dirty="0">
                <a:solidFill>
                  <a:srgbClr val="104554"/>
                </a:solidFill>
                <a:latin typeface="Franklin Gothic Book" pitchFamily="34" charset="0"/>
                <a:cs typeface="Arial" pitchFamily="34" charset="0"/>
              </a:rPr>
              <a:t>For more information, contact Katie Womack, kwomack@tamu.edu.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3352800" y="396232"/>
            <a:ext cx="5791202" cy="60967"/>
            <a:chOff x="3352800" y="396232"/>
            <a:chExt cx="5791202" cy="60967"/>
          </a:xfrm>
        </p:grpSpPr>
        <p:sp>
          <p:nvSpPr>
            <p:cNvPr id="41" name="Rectangle 40"/>
            <p:cNvSpPr/>
            <p:nvPr/>
          </p:nvSpPr>
          <p:spPr>
            <a:xfrm flipV="1">
              <a:off x="5539820" y="398396"/>
              <a:ext cx="1403250" cy="58803"/>
            </a:xfrm>
            <a:prstGeom prst="rect">
              <a:avLst/>
            </a:prstGeom>
            <a:solidFill>
              <a:srgbClr val="3F34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 flipV="1">
              <a:off x="4147460" y="398396"/>
              <a:ext cx="1392360" cy="58803"/>
            </a:xfrm>
            <a:prstGeom prst="rect">
              <a:avLst/>
            </a:prstGeom>
            <a:solidFill>
              <a:srgbClr val="B7A6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 flipV="1">
              <a:off x="6935450" y="398396"/>
              <a:ext cx="1392360" cy="58803"/>
            </a:xfrm>
            <a:prstGeom prst="rect">
              <a:avLst/>
            </a:prstGeom>
            <a:solidFill>
              <a:srgbClr val="B7A6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 flipV="1">
              <a:off x="8327810" y="396232"/>
              <a:ext cx="816192" cy="60966"/>
            </a:xfrm>
            <a:prstGeom prst="rect">
              <a:avLst/>
            </a:prstGeom>
            <a:solidFill>
              <a:srgbClr val="1045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 flipV="1">
              <a:off x="3352800" y="398394"/>
              <a:ext cx="794660" cy="58804"/>
            </a:xfrm>
            <a:prstGeom prst="rect">
              <a:avLst/>
            </a:prstGeom>
            <a:solidFill>
              <a:srgbClr val="1045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1" y="6400800"/>
            <a:ext cx="9144001" cy="320040"/>
            <a:chOff x="-1" y="8915400"/>
            <a:chExt cx="6858001" cy="45720"/>
          </a:xfrm>
        </p:grpSpPr>
        <p:sp>
          <p:nvSpPr>
            <p:cNvPr id="57" name="Rectangle 56"/>
            <p:cNvSpPr/>
            <p:nvPr/>
          </p:nvSpPr>
          <p:spPr>
            <a:xfrm>
              <a:off x="-1" y="8915401"/>
              <a:ext cx="1017981" cy="45719"/>
            </a:xfrm>
            <a:prstGeom prst="rect">
              <a:avLst/>
            </a:prstGeom>
            <a:solidFill>
              <a:srgbClr val="1045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1017980" y="8915401"/>
              <a:ext cx="1627581" cy="45719"/>
            </a:xfrm>
            <a:prstGeom prst="rect">
              <a:avLst/>
            </a:prstGeom>
            <a:solidFill>
              <a:srgbClr val="B7A6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5900724" y="8915401"/>
              <a:ext cx="957276" cy="45719"/>
            </a:xfrm>
            <a:prstGeom prst="rect">
              <a:avLst/>
            </a:prstGeom>
            <a:solidFill>
              <a:srgbClr val="1045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2645561" y="8915400"/>
              <a:ext cx="1627581" cy="45719"/>
            </a:xfrm>
            <a:prstGeom prst="rect">
              <a:avLst/>
            </a:prstGeom>
            <a:solidFill>
              <a:srgbClr val="3F34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4273142" y="8915401"/>
              <a:ext cx="1627581" cy="45719"/>
            </a:xfrm>
            <a:prstGeom prst="rect">
              <a:avLst/>
            </a:prstGeom>
            <a:solidFill>
              <a:srgbClr val="B7A6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EDCC89B0-8CCE-443E-8A7B-AF529EAE3851}"/>
              </a:ext>
            </a:extLst>
          </p:cNvPr>
          <p:cNvSpPr txBox="1"/>
          <p:nvPr/>
        </p:nvSpPr>
        <p:spPr>
          <a:xfrm>
            <a:off x="5181599" y="2694801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81.1%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C34DA76-1D32-4716-8B7B-9517254BD037}"/>
              </a:ext>
            </a:extLst>
          </p:cNvPr>
          <p:cNvSpPr txBox="1"/>
          <p:nvPr/>
        </p:nvSpPr>
        <p:spPr>
          <a:xfrm>
            <a:off x="6096000" y="4020979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86.2%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5C8F9A3-7A7E-4605-8FAA-EB865F27879A}"/>
              </a:ext>
            </a:extLst>
          </p:cNvPr>
          <p:cNvSpPr txBox="1"/>
          <p:nvPr/>
        </p:nvSpPr>
        <p:spPr>
          <a:xfrm>
            <a:off x="4953000" y="1295400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76.1%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8CB3266-BB13-433F-87F5-A0BC8F410BC7}"/>
              </a:ext>
            </a:extLst>
          </p:cNvPr>
          <p:cNvSpPr txBox="1"/>
          <p:nvPr/>
        </p:nvSpPr>
        <p:spPr>
          <a:xfrm>
            <a:off x="7619999" y="3896159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62.4%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AAADEE1-C8E0-449C-B542-E529E062F88E}"/>
              </a:ext>
            </a:extLst>
          </p:cNvPr>
          <p:cNvSpPr txBox="1"/>
          <p:nvPr/>
        </p:nvSpPr>
        <p:spPr>
          <a:xfrm>
            <a:off x="6705599" y="3634964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86.0%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32E16C7-81D8-4B23-8399-FDFFFB47D253}"/>
              </a:ext>
            </a:extLst>
          </p:cNvPr>
          <p:cNvSpPr txBox="1"/>
          <p:nvPr/>
        </p:nvSpPr>
        <p:spPr>
          <a:xfrm>
            <a:off x="6134099" y="5058549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81.6%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CD3E054-8891-4318-8F2B-FCFBD19EABA0}"/>
              </a:ext>
            </a:extLst>
          </p:cNvPr>
          <p:cNvSpPr txBox="1"/>
          <p:nvPr/>
        </p:nvSpPr>
        <p:spPr>
          <a:xfrm>
            <a:off x="7117279" y="2536466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75.0%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9CCC9DC-7778-4CC4-88C6-90A155045345}"/>
              </a:ext>
            </a:extLst>
          </p:cNvPr>
          <p:cNvSpPr txBox="1"/>
          <p:nvPr/>
        </p:nvSpPr>
        <p:spPr>
          <a:xfrm>
            <a:off x="3022591" y="3168878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83.1%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5E5CBF6A-A9F2-4D71-A909-FF3DF5931AA7}"/>
              </a:ext>
            </a:extLst>
          </p:cNvPr>
          <p:cNvSpPr txBox="1"/>
          <p:nvPr/>
        </p:nvSpPr>
        <p:spPr>
          <a:xfrm>
            <a:off x="7162799" y="4267200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69.6%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886C28A-9886-451A-8E64-D38B10CD79E5}"/>
              </a:ext>
            </a:extLst>
          </p:cNvPr>
          <p:cNvSpPr txBox="1"/>
          <p:nvPr/>
        </p:nvSpPr>
        <p:spPr>
          <a:xfrm>
            <a:off x="6266794" y="2587079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72.4%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921C75A-D571-43DF-BBFF-1C34C3A3CB76}"/>
              </a:ext>
            </a:extLst>
          </p:cNvPr>
          <p:cNvSpPr txBox="1"/>
          <p:nvPr/>
        </p:nvSpPr>
        <p:spPr>
          <a:xfrm>
            <a:off x="5959705" y="5361801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85.6%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B9A4FA7-76DC-40DF-96E1-AAB13E890766}"/>
              </a:ext>
            </a:extLst>
          </p:cNvPr>
          <p:cNvSpPr txBox="1"/>
          <p:nvPr/>
        </p:nvSpPr>
        <p:spPr>
          <a:xfrm>
            <a:off x="5791199" y="4483343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77.9%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45D1B9C-C7C8-48D5-B4E7-30DBC47633C2}"/>
              </a:ext>
            </a:extLst>
          </p:cNvPr>
          <p:cNvSpPr txBox="1"/>
          <p:nvPr/>
        </p:nvSpPr>
        <p:spPr>
          <a:xfrm>
            <a:off x="7794402" y="2786020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78.2%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189AE74A-BBEA-4EE1-B270-83DFFAD24793}"/>
              </a:ext>
            </a:extLst>
          </p:cNvPr>
          <p:cNvSpPr txBox="1"/>
          <p:nvPr/>
        </p:nvSpPr>
        <p:spPr>
          <a:xfrm>
            <a:off x="6991348" y="3182779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80.7%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09988FC-D8F4-43CA-8D62-AB536858322A}"/>
              </a:ext>
            </a:extLst>
          </p:cNvPr>
          <p:cNvSpPr txBox="1"/>
          <p:nvPr/>
        </p:nvSpPr>
        <p:spPr>
          <a:xfrm>
            <a:off x="6248399" y="2209800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75.6%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0C9C1CB5-7D2E-41D1-883E-2279154B6A12}"/>
              </a:ext>
            </a:extLst>
          </p:cNvPr>
          <p:cNvSpPr txBox="1"/>
          <p:nvPr/>
        </p:nvSpPr>
        <p:spPr>
          <a:xfrm>
            <a:off x="4979419" y="2192179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81.4%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6E148302-5BDE-49F1-9911-FE09E272F455}"/>
              </a:ext>
            </a:extLst>
          </p:cNvPr>
          <p:cNvSpPr txBox="1"/>
          <p:nvPr/>
        </p:nvSpPr>
        <p:spPr>
          <a:xfrm>
            <a:off x="4800600" y="3200400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76.9%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370FD330-F12B-4988-95F0-9D42F1618FC4}"/>
              </a:ext>
            </a:extLst>
          </p:cNvPr>
          <p:cNvSpPr txBox="1"/>
          <p:nvPr/>
        </p:nvSpPr>
        <p:spPr>
          <a:xfrm>
            <a:off x="6248400" y="5627727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87.0%</a:t>
            </a:r>
          </a:p>
        </p:txBody>
      </p:sp>
    </p:spTree>
    <p:extLst>
      <p:ext uri="{BB962C8B-B14F-4D97-AF65-F5344CB8AC3E}">
        <p14:creationId xmlns:p14="http://schemas.microsoft.com/office/powerpoint/2010/main" val="4266609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57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04800"/>
            <a:ext cx="6158542" cy="6158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171450"/>
            <a:ext cx="8353425" cy="461665"/>
          </a:xfrm>
        </p:spPr>
        <p:txBody>
          <a:bodyPr/>
          <a:lstStyle/>
          <a:p>
            <a:r>
              <a:rPr lang="en-US" dirty="0">
                <a:solidFill>
                  <a:srgbClr val="104554"/>
                </a:solidFill>
              </a:rPr>
              <a:t>2021 Child Restraint Use in 14 Texas Cities</a:t>
            </a:r>
          </a:p>
        </p:txBody>
      </p:sp>
      <p:sp>
        <p:nvSpPr>
          <p:cNvPr id="62" name="Slide Number Placeholder 2"/>
          <p:cNvSpPr txBox="1">
            <a:spLocks noChangeAspect="1"/>
          </p:cNvSpPr>
          <p:nvPr/>
        </p:nvSpPr>
        <p:spPr>
          <a:xfrm>
            <a:off x="20252270" y="7077083"/>
            <a:ext cx="140708" cy="70314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r" defTabSz="914400" rtl="0" eaLnBrk="1" latinLnBrk="0" hangingPunct="1">
              <a:buNone/>
              <a:def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indent="-276225">
              <a:spcBef>
                <a:spcPts val="900"/>
              </a:spcBef>
            </a:pPr>
            <a:fld id="{126B356D-DBE9-445A-9C43-3D3F41468F04}" type="slidenum">
              <a:rPr lang="en-US" smtClean="0"/>
              <a:pPr lvl="1" indent="-276225">
                <a:spcBef>
                  <a:spcPts val="900"/>
                </a:spcBef>
              </a:pPr>
              <a:t>4</a:t>
            </a:fld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0" y="6096000"/>
            <a:ext cx="9144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Clr>
                <a:schemeClr val="accent1"/>
              </a:buClr>
            </a:pPr>
            <a:r>
              <a:rPr lang="en-US" sz="1200" dirty="0">
                <a:solidFill>
                  <a:srgbClr val="104554"/>
                </a:solidFill>
                <a:latin typeface="Franklin Gothic Book" pitchFamily="34" charset="0"/>
                <a:cs typeface="Arial" pitchFamily="34" charset="0"/>
              </a:rPr>
              <a:t>For more information, contact Katie Womack, kwomack@tamu.edu.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1054078"/>
            <a:ext cx="3581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5F574F"/>
                </a:solidFill>
                <a:latin typeface="Franklin Gothic Book" pitchFamily="34" charset="0"/>
              </a:rPr>
              <a:t>Surveys conducted at child care centers</a:t>
            </a:r>
            <a:br>
              <a:rPr lang="en-US" sz="1400" dirty="0">
                <a:solidFill>
                  <a:srgbClr val="5F574F"/>
                </a:solidFill>
                <a:latin typeface="Franklin Gothic Book" pitchFamily="34" charset="0"/>
              </a:rPr>
            </a:br>
            <a:r>
              <a:rPr lang="en-US" sz="1400" dirty="0">
                <a:solidFill>
                  <a:srgbClr val="5F574F"/>
                </a:solidFill>
                <a:latin typeface="Franklin Gothic Book" pitchFamily="34" charset="0"/>
              </a:rPr>
              <a:t>and shopping center entry points. Children estimated as 4 years old and younger included in the sample. Total sample size = 12,797. Average estimate across cities of total restraint use is 86.8%.</a:t>
            </a:r>
          </a:p>
          <a:p>
            <a:endParaRPr lang="en-US" sz="1400" dirty="0">
              <a:solidFill>
                <a:srgbClr val="5F574F"/>
              </a:solidFill>
              <a:latin typeface="Franklin Gothic Book" pitchFamily="34" charset="0"/>
            </a:endParaRPr>
          </a:p>
          <a:p>
            <a:endParaRPr lang="en-US" sz="1400" dirty="0">
              <a:solidFill>
                <a:srgbClr val="5F574F"/>
              </a:solidFill>
              <a:latin typeface="Franklin Gothic Book" pitchFamily="34" charset="0"/>
            </a:endParaRPr>
          </a:p>
          <a:p>
            <a:endParaRPr lang="en-US" sz="1400" dirty="0">
              <a:solidFill>
                <a:srgbClr val="5F574F"/>
              </a:solidFill>
              <a:latin typeface="Franklin Gothic Book" pitchFamily="34" charset="0"/>
            </a:endParaRPr>
          </a:p>
          <a:p>
            <a:endParaRPr lang="en-US" sz="1400" dirty="0">
              <a:solidFill>
                <a:srgbClr val="5F574F"/>
              </a:solidFill>
              <a:latin typeface="Franklin Gothic Book" pitchFamily="34" charset="0"/>
            </a:endParaRPr>
          </a:p>
          <a:p>
            <a:endParaRPr lang="en-US" sz="1400" dirty="0">
              <a:solidFill>
                <a:srgbClr val="5F574F"/>
              </a:solidFill>
              <a:latin typeface="Franklin Gothic Book" pitchFamily="34" charset="0"/>
            </a:endParaRPr>
          </a:p>
          <a:p>
            <a:endParaRPr lang="en-US" sz="1400" dirty="0">
              <a:solidFill>
                <a:srgbClr val="5F574F"/>
              </a:solidFill>
              <a:latin typeface="Franklin Gothic Book" pitchFamily="34" charset="0"/>
            </a:endParaRPr>
          </a:p>
          <a:p>
            <a:endParaRPr lang="en-US" sz="1400" dirty="0">
              <a:solidFill>
                <a:srgbClr val="5F574F"/>
              </a:solidFill>
              <a:latin typeface="Franklin Gothic Book" pitchFamily="34" charset="0"/>
            </a:endParaRPr>
          </a:p>
          <a:p>
            <a:endParaRPr lang="en-US" sz="1400" dirty="0">
              <a:solidFill>
                <a:srgbClr val="5F574F"/>
              </a:solidFill>
              <a:latin typeface="Franklin Gothic Book" pitchFamily="34" charset="0"/>
            </a:endParaRPr>
          </a:p>
          <a:p>
            <a:endParaRPr lang="en-US" sz="1400" dirty="0">
              <a:solidFill>
                <a:srgbClr val="5F574F"/>
              </a:solidFill>
              <a:latin typeface="Franklin Gothic Book" pitchFamily="34" charset="0"/>
            </a:endParaRPr>
          </a:p>
          <a:p>
            <a:endParaRPr lang="en-US" sz="1400" dirty="0">
              <a:solidFill>
                <a:srgbClr val="5F574F"/>
              </a:solidFill>
              <a:latin typeface="Franklin Gothic Book" pitchFamily="34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6175214" y="396232"/>
            <a:ext cx="2968787" cy="60967"/>
            <a:chOff x="3352800" y="396232"/>
            <a:chExt cx="5791202" cy="60967"/>
          </a:xfrm>
        </p:grpSpPr>
        <p:sp>
          <p:nvSpPr>
            <p:cNvPr id="36" name="Rectangle 35"/>
            <p:cNvSpPr/>
            <p:nvPr/>
          </p:nvSpPr>
          <p:spPr>
            <a:xfrm flipV="1">
              <a:off x="5539820" y="398396"/>
              <a:ext cx="1403250" cy="58803"/>
            </a:xfrm>
            <a:prstGeom prst="rect">
              <a:avLst/>
            </a:prstGeom>
            <a:solidFill>
              <a:srgbClr val="3F34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 flipV="1">
              <a:off x="4147460" y="398396"/>
              <a:ext cx="1392360" cy="58803"/>
            </a:xfrm>
            <a:prstGeom prst="rect">
              <a:avLst/>
            </a:prstGeom>
            <a:solidFill>
              <a:srgbClr val="B7A6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 flipV="1">
              <a:off x="6935450" y="398396"/>
              <a:ext cx="1392360" cy="58803"/>
            </a:xfrm>
            <a:prstGeom prst="rect">
              <a:avLst/>
            </a:prstGeom>
            <a:solidFill>
              <a:srgbClr val="B7A6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 flipV="1">
              <a:off x="8327810" y="396232"/>
              <a:ext cx="816192" cy="60966"/>
            </a:xfrm>
            <a:prstGeom prst="rect">
              <a:avLst/>
            </a:prstGeom>
            <a:solidFill>
              <a:srgbClr val="1045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 flipV="1">
              <a:off x="3352800" y="398394"/>
              <a:ext cx="794660" cy="58804"/>
            </a:xfrm>
            <a:prstGeom prst="rect">
              <a:avLst/>
            </a:prstGeom>
            <a:solidFill>
              <a:srgbClr val="1045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-1" y="6408423"/>
            <a:ext cx="9144001" cy="320040"/>
            <a:chOff x="-1" y="8915400"/>
            <a:chExt cx="6858001" cy="45720"/>
          </a:xfrm>
        </p:grpSpPr>
        <p:sp>
          <p:nvSpPr>
            <p:cNvPr id="47" name="Rectangle 46"/>
            <p:cNvSpPr/>
            <p:nvPr/>
          </p:nvSpPr>
          <p:spPr>
            <a:xfrm>
              <a:off x="-1" y="8915401"/>
              <a:ext cx="1017981" cy="45719"/>
            </a:xfrm>
            <a:prstGeom prst="rect">
              <a:avLst/>
            </a:prstGeom>
            <a:solidFill>
              <a:srgbClr val="1045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1017980" y="8915401"/>
              <a:ext cx="1627581" cy="45719"/>
            </a:xfrm>
            <a:prstGeom prst="rect">
              <a:avLst/>
            </a:prstGeom>
            <a:solidFill>
              <a:srgbClr val="B7A6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5900724" y="8915401"/>
              <a:ext cx="957276" cy="45719"/>
            </a:xfrm>
            <a:prstGeom prst="rect">
              <a:avLst/>
            </a:prstGeom>
            <a:solidFill>
              <a:srgbClr val="1045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2645561" y="8915400"/>
              <a:ext cx="1627581" cy="45719"/>
            </a:xfrm>
            <a:prstGeom prst="rect">
              <a:avLst/>
            </a:prstGeom>
            <a:solidFill>
              <a:srgbClr val="3F34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4273142" y="8915401"/>
              <a:ext cx="1627581" cy="45719"/>
            </a:xfrm>
            <a:prstGeom prst="rect">
              <a:avLst/>
            </a:prstGeom>
            <a:solidFill>
              <a:srgbClr val="B7A6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8DBF57D1-AA32-4247-97DB-EBB2686E310B}"/>
              </a:ext>
            </a:extLst>
          </p:cNvPr>
          <p:cNvSpPr txBox="1"/>
          <p:nvPr/>
        </p:nvSpPr>
        <p:spPr>
          <a:xfrm>
            <a:off x="4800599" y="1309563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86.8%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A8A43CE-0E4C-46D6-8CC9-551FE1D85B25}"/>
              </a:ext>
            </a:extLst>
          </p:cNvPr>
          <p:cNvSpPr txBox="1"/>
          <p:nvPr/>
        </p:nvSpPr>
        <p:spPr>
          <a:xfrm>
            <a:off x="7467600" y="3896050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84.5%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74E7CDD-AA44-4FD4-B1F3-565B6B88C191}"/>
              </a:ext>
            </a:extLst>
          </p:cNvPr>
          <p:cNvSpPr txBox="1"/>
          <p:nvPr/>
        </p:nvSpPr>
        <p:spPr>
          <a:xfrm>
            <a:off x="6096775" y="3993825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91.9%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E1460CA-F9A7-4F1B-ABC5-33EEE53C1855}"/>
              </a:ext>
            </a:extLst>
          </p:cNvPr>
          <p:cNvSpPr txBox="1"/>
          <p:nvPr/>
        </p:nvSpPr>
        <p:spPr>
          <a:xfrm>
            <a:off x="6095999" y="5562600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83.3%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8E0CBE8-08AE-4F41-BC55-0319249F3DBF}"/>
              </a:ext>
            </a:extLst>
          </p:cNvPr>
          <p:cNvSpPr txBox="1"/>
          <p:nvPr/>
        </p:nvSpPr>
        <p:spPr>
          <a:xfrm>
            <a:off x="6496028" y="3629977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92.2%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6B4373C-D396-4333-B2CC-8276CC687823}"/>
              </a:ext>
            </a:extLst>
          </p:cNvPr>
          <p:cNvSpPr txBox="1"/>
          <p:nvPr/>
        </p:nvSpPr>
        <p:spPr>
          <a:xfrm>
            <a:off x="6096776" y="5054439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87.1%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A017C0D-17A6-4294-8673-0443F86CE9C5}"/>
              </a:ext>
            </a:extLst>
          </p:cNvPr>
          <p:cNvSpPr txBox="1"/>
          <p:nvPr/>
        </p:nvSpPr>
        <p:spPr>
          <a:xfrm>
            <a:off x="6924673" y="2562044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84.3%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0B8F88A-87BA-432D-AEC2-2CA943890ACC}"/>
              </a:ext>
            </a:extLst>
          </p:cNvPr>
          <p:cNvSpPr txBox="1"/>
          <p:nvPr/>
        </p:nvSpPr>
        <p:spPr>
          <a:xfrm>
            <a:off x="2971799" y="3152001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87.6%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211CE59-85BE-480B-B3B1-C4F323FA5FF0}"/>
              </a:ext>
            </a:extLst>
          </p:cNvPr>
          <p:cNvSpPr txBox="1"/>
          <p:nvPr/>
        </p:nvSpPr>
        <p:spPr>
          <a:xfrm>
            <a:off x="6115050" y="2562046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87.3%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EBFAE09-C5DD-4236-97AC-25B4CED8627A}"/>
              </a:ext>
            </a:extLst>
          </p:cNvPr>
          <p:cNvSpPr txBox="1"/>
          <p:nvPr/>
        </p:nvSpPr>
        <p:spPr>
          <a:xfrm>
            <a:off x="4831870" y="2181124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83.0%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CAD026F8-2578-44DA-A5D6-89AF34595D56}"/>
              </a:ext>
            </a:extLst>
          </p:cNvPr>
          <p:cNvSpPr txBox="1"/>
          <p:nvPr/>
        </p:nvSpPr>
        <p:spPr>
          <a:xfrm>
            <a:off x="6939474" y="4253974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87.3%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CC11342-B1AC-491B-AB2A-625B32EDC8EF}"/>
              </a:ext>
            </a:extLst>
          </p:cNvPr>
          <p:cNvSpPr txBox="1"/>
          <p:nvPr/>
        </p:nvSpPr>
        <p:spPr>
          <a:xfrm>
            <a:off x="5638800" y="4432424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89.0%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DF51DD85-4149-47AA-A075-02F59D282BFE}"/>
              </a:ext>
            </a:extLst>
          </p:cNvPr>
          <p:cNvSpPr txBox="1"/>
          <p:nvPr/>
        </p:nvSpPr>
        <p:spPr>
          <a:xfrm>
            <a:off x="7583260" y="2743200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88.2%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6952A049-A024-4AFA-AF4A-DCDB7D2F6DBB}"/>
              </a:ext>
            </a:extLst>
          </p:cNvPr>
          <p:cNvSpPr txBox="1"/>
          <p:nvPr/>
        </p:nvSpPr>
        <p:spPr>
          <a:xfrm>
            <a:off x="6781799" y="3152001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83.7%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8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ojvTlj3QUWGql_i_7LeJ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_Qp5HJoRkumCwRmwVWN2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jpkN5a.s0eIRQ1VajZeX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E1_nFA840OlZ.4Wz9RlB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QUdFQdb3k6Pf0.tJe3aj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.ZozDRwkUKmrwVY015d7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ojvTlj3QUWGql_i_7LeJ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_Qp5HJoRkumCwRmwVWN2A"/>
</p:tagLst>
</file>

<file path=ppt/theme/theme1.xml><?xml version="1.0" encoding="utf-8"?>
<a:theme xmlns:a="http://schemas.openxmlformats.org/drawingml/2006/main" name="MASTER_powerpoint_template">
  <a:themeElements>
    <a:clrScheme name="Custom 7">
      <a:dk1>
        <a:sysClr val="windowText" lastClr="000000"/>
      </a:dk1>
      <a:lt1>
        <a:sysClr val="window" lastClr="FFFFFF"/>
      </a:lt1>
      <a:dk2>
        <a:srgbClr val="E2E7EB"/>
      </a:dk2>
      <a:lt2>
        <a:srgbClr val="F9EFE0"/>
      </a:lt2>
      <a:accent1>
        <a:srgbClr val="0A1B2B"/>
      </a:accent1>
      <a:accent2>
        <a:srgbClr val="14385C"/>
      </a:accent2>
      <a:accent3>
        <a:srgbClr val="899BAD"/>
      </a:accent3>
      <a:accent4>
        <a:srgbClr val="925700"/>
      </a:accent4>
      <a:accent5>
        <a:srgbClr val="CC7A00"/>
      </a:accent5>
      <a:accent6>
        <a:srgbClr val="E5BC7F"/>
      </a:accent6>
      <a:hlink>
        <a:srgbClr val="042A45"/>
      </a:hlink>
      <a:folHlink>
        <a:srgbClr val="4D4D4D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1200" dirty="0" err="1" smtClean="0">
            <a:latin typeface="Arial" pitchFamily="34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sz="12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DB9B05A8C70549BFB57E55BE9BDA91" ma:contentTypeVersion="9" ma:contentTypeDescription="Create a new document." ma:contentTypeScope="" ma:versionID="3cdafc0767e1c2aec5f19add627c1cbd">
  <xsd:schema xmlns:xsd="http://www.w3.org/2001/XMLSchema" xmlns:xs="http://www.w3.org/2001/XMLSchema" xmlns:p="http://schemas.microsoft.com/office/2006/metadata/properties" xmlns:ns3="182b7436-004d-4f90-9776-eacaf0e7260b" xmlns:ns4="aab1bfac-2764-4273-86ee-2da241be97e1" targetNamespace="http://schemas.microsoft.com/office/2006/metadata/properties" ma:root="true" ma:fieldsID="574941f1af24a612bdd8c88701757bbd" ns3:_="" ns4:_="">
    <xsd:import namespace="182b7436-004d-4f90-9776-eacaf0e7260b"/>
    <xsd:import namespace="aab1bfac-2764-4273-86ee-2da241be97e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2b7436-004d-4f90-9776-eacaf0e726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b1bfac-2764-4273-86ee-2da241be97e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94728CA-0ABA-4106-A98F-240A1070A91A}">
  <ds:schemaRefs>
    <ds:schemaRef ds:uri="aab1bfac-2764-4273-86ee-2da241be97e1"/>
    <ds:schemaRef ds:uri="http://www.w3.org/XML/1998/namespace"/>
    <ds:schemaRef ds:uri="http://purl.org/dc/terms/"/>
    <ds:schemaRef ds:uri="182b7436-004d-4f90-9776-eacaf0e7260b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9741B56-63CC-45DC-B2D9-8E68571C1EC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4EFD683-B10E-4E7E-B509-B00732D0F3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82b7436-004d-4f90-9776-eacaf0e7260b"/>
    <ds:schemaRef ds:uri="aab1bfac-2764-4273-86ee-2da241be97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34045</TotalTime>
  <Words>355</Words>
  <Application>Microsoft Office PowerPoint</Application>
  <PresentationFormat>On-screen Show (4:3)</PresentationFormat>
  <Paragraphs>107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Franklin Gothic Book</vt:lpstr>
      <vt:lpstr>Franklin Gothic Demi</vt:lpstr>
      <vt:lpstr>Franklin Gothic Medium</vt:lpstr>
      <vt:lpstr>Wingdings</vt:lpstr>
      <vt:lpstr>MASTER_powerpoint_template</vt:lpstr>
      <vt:lpstr>think-cell Slide</vt:lpstr>
      <vt:lpstr>Statewide Safety Belt Use Rates</vt:lpstr>
      <vt:lpstr>Texas 2021 Safety Belt Use by City</vt:lpstr>
      <vt:lpstr>Texas 2021 Nighttime Safety Belt Use by City</vt:lpstr>
      <vt:lpstr>2021 Child Restraint Use in 14 Texas Cities</vt:lpstr>
    </vt:vector>
  </TitlesOfParts>
  <Company>TxDOT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Alexa Goldberg</dc:creator>
  <cp:lastModifiedBy>Womack, Katie</cp:lastModifiedBy>
  <cp:revision>155</cp:revision>
  <cp:lastPrinted>2013-02-21T15:21:56Z</cp:lastPrinted>
  <dcterms:created xsi:type="dcterms:W3CDTF">2014-03-05T15:59:22Z</dcterms:created>
  <dcterms:modified xsi:type="dcterms:W3CDTF">2021-10-27T15:36:27Z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0x010100B2DB9B05A8C70549BFB57E55BE9BDA91</vt:lpwstr>
  </property>
</Properties>
</file>