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2" r:id="rId2"/>
    <p:sldId id="259" r:id="rId3"/>
    <p:sldId id="260" r:id="rId4"/>
    <p:sldId id="257" r:id="rId5"/>
    <p:sldId id="258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2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217">
          <p15:clr>
            <a:srgbClr val="A4A3A4"/>
          </p15:clr>
        </p15:guide>
        <p15:guide id="4" pos="5568">
          <p15:clr>
            <a:srgbClr val="A4A3A4"/>
          </p15:clr>
        </p15:guide>
        <p15:guide id="5" pos="1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4"/>
    <a:srgbClr val="B7A66D"/>
    <a:srgbClr val="F4AF00"/>
    <a:srgbClr val="3F344A"/>
    <a:srgbClr val="500000"/>
    <a:srgbClr val="1D3362"/>
    <a:srgbClr val="D1D1D1"/>
    <a:srgbClr val="8F8F8C"/>
    <a:srgbClr val="F6F4EE"/>
    <a:srgbClr val="5F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1" autoAdjust="0"/>
    <p:restoredTop sz="96149" autoAdjust="0"/>
  </p:normalViewPr>
  <p:slideViewPr>
    <p:cSldViewPr showGuides="1">
      <p:cViewPr>
        <p:scale>
          <a:sx n="90" d="100"/>
          <a:sy n="90" d="100"/>
        </p:scale>
        <p:origin x="-1541" y="77"/>
      </p:cViewPr>
      <p:guideLst>
        <p:guide orient="horz" pos="672"/>
        <p:guide orient="horz" pos="3936"/>
        <p:guide pos="217"/>
        <p:guide pos="5568"/>
        <p:guide pos="14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-williams\AppData\Local\Microsoft\Windows\Temporary%20Internet%20Files\Content.Outlook\F0HSVOTB\FY%202017%20results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99640369187436E-2"/>
          <c:y val="3.2962069257471846E-2"/>
          <c:w val="0.90654289163292512"/>
          <c:h val="0.85052624671916011"/>
        </c:manualLayout>
      </c:layout>
      <c:lineChart>
        <c:grouping val="standard"/>
        <c:varyColors val="0"/>
        <c:ser>
          <c:idx val="0"/>
          <c:order val="0"/>
          <c:spPr>
            <a:ln w="19050">
              <a:solidFill>
                <a:srgbClr val="104554"/>
              </a:solidFill>
            </a:ln>
            <a:effectLst/>
          </c:spPr>
          <c:marker>
            <c:symbol val="diamond"/>
            <c:size val="12"/>
            <c:spPr>
              <a:solidFill>
                <a:srgbClr val="B7A66D"/>
              </a:solidFill>
              <a:ln>
                <a:solidFill>
                  <a:srgbClr val="B7A66D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133163996680331E-2"/>
                  <c:y val="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521011996076752E-2"/>
                  <c:y val="-3.38709677419354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551517742625054E-2"/>
                  <c:y val="3.59319701972737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505947740361642E-2"/>
                  <c:y val="-3.72760562187791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745315997283909E-2"/>
                  <c:y val="4.66846583693167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730125996529438E-2"/>
                  <c:y val="-3.6469604605875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924049996227652E-2"/>
                  <c:y val="3.76344086021505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5817719990946362E-3"/>
                  <c:y val="1.44265938531877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1102783995171389E-2"/>
                  <c:y val="-4.03225806451612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74503935819732E-7"/>
                  <c:y val="2.688172043010752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5475441993813346E-2"/>
                  <c:y val="-2.15053763440860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81.1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4296707994869658E-2"/>
                  <c:y val="-3.22580645161290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3878479993964236E-3"/>
                  <c:y val="1.075268817204301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83.2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7072403993662447E-2"/>
                  <c:y val="-2.15053763440860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342277997133012E-2"/>
                  <c:y val="3.76341969350605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4714935995774967E-2"/>
                  <c:y val="-3.49462365591397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8327087996378545E-2"/>
                  <c:y val="3.494602489204978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91.2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0760505998038376E-2"/>
                  <c:y val="3.22576411819490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3.6730125996529438E-2"/>
                  <c:y val="-3.49462365591397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3536201996831223E-2"/>
                  <c:y val="4.03225806451612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0760505998038376E-2"/>
                  <c:y val="-4.569892473118279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94.0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6.0684555994266025E-2"/>
                  <c:y val="3.49462365591398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1939239996982116E-2"/>
                  <c:y val="4.30107526881720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4.4714935995774967E-2"/>
                  <c:y val="-3.76344086021505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3.8327087996378545E-2"/>
                  <c:y val="4.30105410210820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3.5133163996680331E-2"/>
                  <c:y val="-3.49462365591397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4.1521011996076752E-2"/>
                  <c:y val="4.03225806451612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-1.5970877448884641E-3"/>
                  <c:y val="4.42653035306070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Sheet1!$A$114:$A$141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Sheet1!$B$114:$B$141</c:f>
              <c:numCache>
                <c:formatCode>0.00%</c:formatCode>
                <c:ptCount val="28"/>
                <c:pt idx="0">
                  <c:v>0.68600000000000005</c:v>
                </c:pt>
                <c:pt idx="1">
                  <c:v>0.69140000000000001</c:v>
                </c:pt>
                <c:pt idx="2">
                  <c:v>0.71009999999999995</c:v>
                </c:pt>
                <c:pt idx="3">
                  <c:v>0.71750000000000003</c:v>
                </c:pt>
                <c:pt idx="4">
                  <c:v>0.7399</c:v>
                </c:pt>
                <c:pt idx="5">
                  <c:v>0.74590000000000001</c:v>
                </c:pt>
                <c:pt idx="6">
                  <c:v>0.74380000000000002</c:v>
                </c:pt>
                <c:pt idx="7">
                  <c:v>0.73950000000000005</c:v>
                </c:pt>
                <c:pt idx="8">
                  <c:v>0.76600000000000001</c:v>
                </c:pt>
                <c:pt idx="9">
                  <c:v>0.76070000000000004</c:v>
                </c:pt>
                <c:pt idx="10">
                  <c:v>0.81120000000000003</c:v>
                </c:pt>
                <c:pt idx="11">
                  <c:v>0.84250000000000003</c:v>
                </c:pt>
                <c:pt idx="12">
                  <c:v>0.83150000000000002</c:v>
                </c:pt>
                <c:pt idx="13">
                  <c:v>0.89900000000000002</c:v>
                </c:pt>
                <c:pt idx="14">
                  <c:v>0.90439999999999998</c:v>
                </c:pt>
                <c:pt idx="15">
                  <c:v>0.91830000000000001</c:v>
                </c:pt>
                <c:pt idx="16">
                  <c:v>0.91239999999999999</c:v>
                </c:pt>
                <c:pt idx="17">
                  <c:v>0.9294</c:v>
                </c:pt>
                <c:pt idx="18">
                  <c:v>0.93840000000000001</c:v>
                </c:pt>
                <c:pt idx="19">
                  <c:v>0.93679999999999997</c:v>
                </c:pt>
                <c:pt idx="20">
                  <c:v>0.94040000000000001</c:v>
                </c:pt>
                <c:pt idx="21">
                  <c:v>0.90280000000000005</c:v>
                </c:pt>
                <c:pt idx="22">
                  <c:v>0.90739999999999998</c:v>
                </c:pt>
                <c:pt idx="23">
                  <c:v>0.90469999999999995</c:v>
                </c:pt>
                <c:pt idx="24">
                  <c:v>0.91610000000000003</c:v>
                </c:pt>
                <c:pt idx="25">
                  <c:v>0.91900000000000004</c:v>
                </c:pt>
                <c:pt idx="26">
                  <c:v>0.91300000000000003</c:v>
                </c:pt>
                <c:pt idx="27">
                  <c:v>0.91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71040"/>
        <c:axId val="84872576"/>
      </c:lineChart>
      <c:catAx>
        <c:axId val="8487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4872576"/>
        <c:crosses val="autoZero"/>
        <c:auto val="1"/>
        <c:lblAlgn val="ctr"/>
        <c:lblOffset val="100"/>
        <c:noMultiLvlLbl val="0"/>
      </c:catAx>
      <c:valAx>
        <c:axId val="84872576"/>
        <c:scaling>
          <c:orientation val="minMax"/>
          <c:min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4871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r">
              <a:defRPr sz="1200"/>
            </a:lvl1pPr>
          </a:lstStyle>
          <a:p>
            <a:fld id="{7A790463-911A-4750-AD2E-671879DD54F4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6" tIns="48508" rIns="97016" bIns="485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7016" tIns="48508" rIns="97016" bIns="485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r">
              <a:defRPr sz="1200"/>
            </a:lvl1pPr>
          </a:lstStyle>
          <a:p>
            <a:fld id="{09541898-D043-4569-A9A6-59B778BEC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1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3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657600"/>
            <a:ext cx="3862391" cy="1409700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286375"/>
            <a:ext cx="3862391" cy="581026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181600"/>
            <a:ext cx="3886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0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862388"/>
            <a:ext cx="5100433" cy="1057275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045871"/>
            <a:ext cx="5133855" cy="592931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4948238"/>
            <a:ext cx="4800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te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906"/>
            <a:ext cx="9144000" cy="565094"/>
          </a:xfrm>
          <a:prstGeom prst="rect">
            <a:avLst/>
          </a:prstGeom>
        </p:spPr>
      </p:pic>
      <p:pic>
        <p:nvPicPr>
          <p:cNvPr id="4" name="Picture 3" descr="Header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1576"/>
          </a:xfrm>
          <a:prstGeom prst="rect">
            <a:avLst/>
          </a:prstGeom>
        </p:spPr>
      </p:pic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8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8886827" y="6579399"/>
            <a:ext cx="257175" cy="19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 bwMode="gray">
          <a:xfrm>
            <a:off x="304802" y="76202"/>
            <a:ext cx="835342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33376" y="1066800"/>
            <a:ext cx="8477251" cy="5181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8870952" y="6582397"/>
            <a:ext cx="211057" cy="18750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519448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ranklin Gothic Book" pitchFamily="34" charset="0"/>
              </a:rPr>
              <a:t>Footer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ct val="100000"/>
        </a:lnSpc>
        <a:spcBef>
          <a:spcPct val="0"/>
        </a:spcBef>
        <a:buNone/>
        <a:defRPr lang="en-US" sz="2400" b="0" kern="1200" dirty="0" smtClean="0">
          <a:solidFill>
            <a:schemeClr val="bg1"/>
          </a:solidFill>
          <a:effectLst/>
          <a:latin typeface="Franklin Gothic Demi" pitchFamily="34" charset="0"/>
          <a:ea typeface="+mn-ea"/>
          <a:cs typeface="Arial" pitchFamily="34" charset="0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51435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74295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97155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114300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Statewide </a:t>
            </a:r>
            <a:r>
              <a:rPr lang="en-US" dirty="0" smtClean="0">
                <a:solidFill>
                  <a:srgbClr val="104554"/>
                </a:solidFill>
              </a:rPr>
              <a:t>2019 </a:t>
            </a:r>
            <a:r>
              <a:rPr lang="en-US" dirty="0" smtClean="0">
                <a:solidFill>
                  <a:srgbClr val="104554"/>
                </a:solidFill>
              </a:rPr>
              <a:t>Safety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Belt Use Rates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1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44" name="Rectangle 43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90829" y="4510223"/>
            <a:ext cx="296410" cy="36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dirty="0" err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27416" y="396232"/>
            <a:ext cx="5616585" cy="60967"/>
            <a:chOff x="3352800" y="396232"/>
            <a:chExt cx="5791202" cy="60967"/>
          </a:xfrm>
        </p:grpSpPr>
        <p:sp>
          <p:nvSpPr>
            <p:cNvPr id="51" name="Rectangle 5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 rot="16200000">
            <a:off x="-444279" y="2985700"/>
            <a:ext cx="2079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% Safety Belt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340476"/>
              </p:ext>
            </p:extLst>
          </p:nvPr>
        </p:nvGraphicFramePr>
        <p:xfrm>
          <a:off x="689467" y="1219200"/>
          <a:ext cx="7952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58" y="3124200"/>
            <a:ext cx="1730042" cy="1730042"/>
          </a:xfrm>
          <a:prstGeom prst="rect">
            <a:avLst/>
          </a:prstGeom>
          <a:noFill/>
          <a:ln w="9525">
            <a:solidFill>
              <a:srgbClr val="10455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Texas </a:t>
            </a:r>
            <a:r>
              <a:rPr lang="en-US" dirty="0" smtClean="0">
                <a:solidFill>
                  <a:srgbClr val="104554"/>
                </a:solidFill>
              </a:rPr>
              <a:t>2019 </a:t>
            </a:r>
            <a:r>
              <a:rPr lang="en-US" dirty="0" smtClean="0">
                <a:solidFill>
                  <a:srgbClr val="104554"/>
                </a:solidFill>
              </a:rPr>
              <a:t>Safety Belt Use by City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654" y="11430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passenger.  Total 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26,113 occupants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in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21,600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vehicles (1,200 per city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). Average estimate across cities of total restraint use is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89.0%.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Drivers were seat belted at a rate of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89.2%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and passengers at a rate of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87.6%.</a:t>
            </a:r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599" y="271136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87.4%</a:t>
            </a:r>
            <a:endParaRPr lang="en-US" sz="12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100783" y="254943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84.8%</a:t>
            </a:r>
            <a:endParaRPr lang="en-US" sz="12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1247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89.9%</a:t>
            </a:r>
            <a:endParaRPr lang="en-US" sz="12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094879" y="40305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92.8%</a:t>
            </a:r>
            <a:endParaRPr lang="en-US" sz="12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609141" y="38920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85.2%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37752" y="561118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91.9%</a:t>
            </a:r>
            <a:endParaRPr lang="en-US" sz="12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595975" y="36258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90.0%</a:t>
            </a:r>
            <a:endParaRPr lang="en-US" sz="12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44745" y="5064978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89.1%</a:t>
            </a:r>
            <a:endParaRPr lang="en-US" sz="12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7100782" y="4296529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87.9%</a:t>
            </a:r>
            <a:endParaRPr lang="en-US" sz="1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02054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91.0%</a:t>
            </a:r>
            <a:endParaRPr lang="en-US" sz="12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6262126" y="257286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85.7%</a:t>
            </a:r>
            <a:endParaRPr lang="en-US" sz="12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943599" y="5361027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88.0%</a:t>
            </a:r>
            <a:endParaRPr lang="en-US" sz="1200" b="1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482917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87.2%</a:t>
            </a:r>
            <a:endParaRPr lang="en-US" sz="1200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001745" y="216140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89.7%</a:t>
            </a:r>
            <a:endParaRPr lang="en-US" sz="1200" b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791200" y="44818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88.9%</a:t>
            </a:r>
            <a:endParaRPr lang="en-US" sz="12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770793" y="2784974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90.4%</a:t>
            </a:r>
            <a:endParaRPr lang="en-US" sz="1200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6248400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92.3%</a:t>
            </a:r>
            <a:endParaRPr lang="en-US" sz="12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6938875" y="31769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88.7%</a:t>
            </a:r>
            <a:endParaRPr lang="en-US" sz="1200" b="1" dirty="0" smtClean="0"/>
          </a:p>
        </p:txBody>
      </p:sp>
      <p:grpSp>
        <p:nvGrpSpPr>
          <p:cNvPr id="60" name="Group 59"/>
          <p:cNvGrpSpPr/>
          <p:nvPr/>
        </p:nvGrpSpPr>
        <p:grpSpPr>
          <a:xfrm>
            <a:off x="5105400" y="396233"/>
            <a:ext cx="4038602" cy="60966"/>
            <a:chOff x="3352800" y="396232"/>
            <a:chExt cx="5791202" cy="60967"/>
          </a:xfrm>
        </p:grpSpPr>
        <p:sp>
          <p:nvSpPr>
            <p:cNvPr id="61" name="Rectangle 6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68" name="Rectangle 67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401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Texas </a:t>
            </a:r>
            <a:r>
              <a:rPr lang="en-US" dirty="0" smtClean="0">
                <a:solidFill>
                  <a:srgbClr val="104554"/>
                </a:solidFill>
              </a:rPr>
              <a:t>2019 </a:t>
            </a:r>
            <a:r>
              <a:rPr lang="en-US" dirty="0" smtClean="0">
                <a:solidFill>
                  <a:srgbClr val="104554"/>
                </a:solidFill>
              </a:rPr>
              <a:t>Nighttime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Safety Belt Use by City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" y="1174629"/>
            <a:ext cx="3497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 combined. Total 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22,763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occupants. Average estimate across cities of total nighttime restraint use is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84.6%.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Drivers were seat belted at a rate of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84.4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% and passengers at a rate of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85.5%.</a:t>
            </a:r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599" y="2694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86.4%</a:t>
            </a:r>
            <a:endParaRPr lang="en-US" sz="12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40209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88.9</a:t>
            </a:r>
            <a:r>
              <a:rPr lang="en-US" sz="1200" b="1" dirty="0" smtClean="0"/>
              <a:t>%</a:t>
            </a:r>
            <a:endParaRPr lang="en-US" sz="12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1295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85.3%</a:t>
            </a:r>
            <a:endParaRPr lang="en-US" sz="12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619999" y="389615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79.2%</a:t>
            </a:r>
            <a:endParaRPr lang="en-US" sz="12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248400" y="562772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86.5%</a:t>
            </a:r>
            <a:endParaRPr lang="en-US" sz="12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705599" y="363496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86.7%</a:t>
            </a:r>
            <a:endParaRPr lang="en-US" sz="12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134099" y="505854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82.5%</a:t>
            </a:r>
            <a:endParaRPr lang="en-US" sz="12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117279" y="253646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82.4%</a:t>
            </a:r>
            <a:endParaRPr lang="en-US" sz="12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022591" y="316887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85.6%</a:t>
            </a:r>
            <a:endParaRPr lang="en-US" sz="12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7162799" y="4267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80.5%</a:t>
            </a:r>
            <a:endParaRPr lang="en-US" sz="12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266794" y="25870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85.4%</a:t>
            </a:r>
            <a:endParaRPr lang="en-US" sz="1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959705" y="5361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83.3%</a:t>
            </a:r>
            <a:endParaRPr lang="en-US" sz="12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5791199" y="448334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85.2%</a:t>
            </a:r>
            <a:endParaRPr lang="en-US" sz="12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7794402" y="278602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83.6%</a:t>
            </a:r>
            <a:endParaRPr lang="en-US" sz="1200" b="1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991348" y="31827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84.7%</a:t>
            </a:r>
            <a:endParaRPr lang="en-US" sz="1200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6248399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84.2%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79419" y="21921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87.8%</a:t>
            </a:r>
            <a:endParaRPr lang="en-US" sz="12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800600" y="3200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85.2%</a:t>
            </a:r>
            <a:endParaRPr lang="en-US" sz="1200" b="1" dirty="0" smtClean="0"/>
          </a:p>
        </p:txBody>
      </p:sp>
      <p:grpSp>
        <p:nvGrpSpPr>
          <p:cNvPr id="40" name="Group 39"/>
          <p:cNvGrpSpPr/>
          <p:nvPr/>
        </p:nvGrpSpPr>
        <p:grpSpPr>
          <a:xfrm>
            <a:off x="3352800" y="396232"/>
            <a:ext cx="5791202" cy="60967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6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6158542" cy="6158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2019 </a:t>
            </a:r>
            <a:r>
              <a:rPr lang="en-US" dirty="0" smtClean="0">
                <a:solidFill>
                  <a:srgbClr val="104554"/>
                </a:solidFill>
              </a:rPr>
              <a:t>Child </a:t>
            </a:r>
            <a:r>
              <a:rPr lang="en-US" dirty="0">
                <a:solidFill>
                  <a:srgbClr val="104554"/>
                </a:solidFill>
              </a:rPr>
              <a:t>Restraint Use </a:t>
            </a:r>
            <a:r>
              <a:rPr lang="en-US" dirty="0" smtClean="0">
                <a:solidFill>
                  <a:srgbClr val="104554"/>
                </a:solidFill>
              </a:rPr>
              <a:t>in 14 </a:t>
            </a:r>
            <a:r>
              <a:rPr lang="en-US" dirty="0">
                <a:solidFill>
                  <a:srgbClr val="104554"/>
                </a:solidFill>
              </a:rPr>
              <a:t>Texas Cities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4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54078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at child care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centers</a:t>
            </a:r>
            <a:b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</a:b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and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shopping center entry points.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Children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estimated as 4 years old and younger included in the sample.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Total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13,853.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Average estimate across cities of total restraint use is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87.5%.</a:t>
            </a:r>
            <a:endParaRPr lang="en-US" sz="1400" dirty="0" smtClean="0">
              <a:solidFill>
                <a:srgbClr val="5F574F"/>
              </a:solidFill>
              <a:latin typeface="Franklin Gothic Boo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599" y="130956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88.6%</a:t>
            </a:r>
            <a:endParaRPr lang="en-US" sz="12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389605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82.7%</a:t>
            </a:r>
            <a:endParaRPr lang="en-US" sz="12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096775" y="399382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93.6%</a:t>
            </a:r>
            <a:endParaRPr lang="en-US" sz="12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095999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78.9%</a:t>
            </a:r>
            <a:endParaRPr lang="en-US" sz="12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496028" y="362997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90.7%</a:t>
            </a:r>
            <a:endParaRPr lang="en-US" sz="12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096776" y="505443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83.4%</a:t>
            </a:r>
            <a:endParaRPr lang="en-US" sz="12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924673" y="256204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83.2%</a:t>
            </a:r>
            <a:endParaRPr lang="en-US" sz="12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297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90.1%</a:t>
            </a:r>
            <a:endParaRPr lang="en-US" sz="12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15050" y="256204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87.4%</a:t>
            </a:r>
            <a:endParaRPr lang="en-US" sz="12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831870" y="21811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88.4%</a:t>
            </a:r>
            <a:endParaRPr lang="en-US" sz="12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939474" y="425397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89.5%</a:t>
            </a:r>
            <a:endParaRPr lang="en-US" sz="1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638800" y="44324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89.4%</a:t>
            </a:r>
            <a:endParaRPr lang="en-US" sz="12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7583260" y="2743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91.6%</a:t>
            </a:r>
            <a:endParaRPr lang="en-US" sz="12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678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86.6%</a:t>
            </a:r>
            <a:endParaRPr lang="en-US" sz="1200" b="1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6175214" y="396232"/>
            <a:ext cx="2968787" cy="60967"/>
            <a:chOff x="3352800" y="396232"/>
            <a:chExt cx="5791202" cy="60967"/>
          </a:xfrm>
        </p:grpSpPr>
        <p:sp>
          <p:nvSpPr>
            <p:cNvPr id="36" name="Rectangle 35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" y="6408423"/>
            <a:ext cx="9144001" cy="320040"/>
            <a:chOff x="-1" y="8915400"/>
            <a:chExt cx="6858001" cy="45720"/>
          </a:xfrm>
        </p:grpSpPr>
        <p:sp>
          <p:nvSpPr>
            <p:cNvPr id="47" name="Rectangle 4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02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93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2019 </a:t>
            </a:r>
            <a:r>
              <a:rPr lang="en-US" dirty="0" smtClean="0">
                <a:solidFill>
                  <a:srgbClr val="104554"/>
                </a:solidFill>
              </a:rPr>
              <a:t>School-Age Child Restraint Use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in 18 Texas Cities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60940"/>
            <a:ext cx="36249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in or near school zones in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four quadrants in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each city, with a quota sample of a minimum of 500 vehicles/city.  Total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sample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11,581.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Children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estimated as 5-16 years old included in the sample.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Average percent use across all cities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56.9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%.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26186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62.6%</a:t>
            </a:r>
            <a:endParaRPr lang="en-US" sz="12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172199" y="3962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47.8%</a:t>
            </a:r>
            <a:endParaRPr lang="en-US" sz="12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524730" y="38100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42.0%</a:t>
            </a:r>
            <a:endParaRPr lang="en-US" sz="12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265447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44.5%</a:t>
            </a:r>
            <a:endParaRPr lang="en-US" sz="12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634994" y="358139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72.1%</a:t>
            </a:r>
            <a:endParaRPr lang="en-US" sz="12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115000" y="4980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44.0%</a:t>
            </a:r>
            <a:endParaRPr lang="en-US" sz="12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124698" y="24662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52.4%</a:t>
            </a:r>
            <a:endParaRPr lang="en-US" sz="12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047999" y="3075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77.0</a:t>
            </a:r>
            <a:r>
              <a:rPr lang="en-US" sz="1200" b="1" dirty="0" smtClean="0"/>
              <a:t>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58869" y="42195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45.3%</a:t>
            </a:r>
            <a:endParaRPr lang="en-US" sz="12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248399" y="24662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60.8%</a:t>
            </a:r>
            <a:endParaRPr lang="en-US" sz="12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922547" y="52856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48.1%</a:t>
            </a:r>
            <a:endParaRPr lang="en-US" sz="1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4952999" y="207145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57.1%</a:t>
            </a:r>
            <a:endParaRPr lang="en-US" sz="12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4800600" y="3075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70.2%</a:t>
            </a:r>
            <a:endParaRPr lang="en-US" sz="12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791199" y="4419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50.6%</a:t>
            </a:r>
            <a:endParaRPr lang="en-US" sz="1200" b="1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7757637" y="269479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72.5%</a:t>
            </a:r>
            <a:endParaRPr lang="en-US" sz="1200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952999" y="1219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60.8%</a:t>
            </a:r>
            <a:endParaRPr lang="en-US" sz="1200" b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6934199" y="3124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44.1%</a:t>
            </a:r>
            <a:endParaRPr lang="en-US" sz="12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248399" y="2133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75.6%</a:t>
            </a:r>
            <a:endParaRPr lang="en-US" sz="1200" b="1" dirty="0" smtClean="0"/>
          </a:p>
        </p:txBody>
      </p:sp>
      <p:grpSp>
        <p:nvGrpSpPr>
          <p:cNvPr id="40" name="Group 39"/>
          <p:cNvGrpSpPr/>
          <p:nvPr/>
        </p:nvGrpSpPr>
        <p:grpSpPr>
          <a:xfrm>
            <a:off x="5410200" y="396233"/>
            <a:ext cx="3733802" cy="60966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-1" y="6400807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pkN5a.s0eIRQ1VajZe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1_nFA840OlZ.4Wz9Rl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UdFQdb3k6Pf0.tJe3aj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ZozDRwkUKmrwVY015d7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heme/theme1.xml><?xml version="1.0" encoding="utf-8"?>
<a:theme xmlns:a="http://schemas.openxmlformats.org/drawingml/2006/main" name="MASTER_powerpoint_template">
  <a:themeElements>
    <a:clrScheme name="Custom 7">
      <a:dk1>
        <a:sysClr val="windowText" lastClr="000000"/>
      </a:dk1>
      <a:lt1>
        <a:sysClr val="window" lastClr="FFFFFF"/>
      </a:lt1>
      <a:dk2>
        <a:srgbClr val="E2E7EB"/>
      </a:dk2>
      <a:lt2>
        <a:srgbClr val="F9EFE0"/>
      </a:lt2>
      <a:accent1>
        <a:srgbClr val="0A1B2B"/>
      </a:accent1>
      <a:accent2>
        <a:srgbClr val="14385C"/>
      </a:accent2>
      <a:accent3>
        <a:srgbClr val="899BAD"/>
      </a:accent3>
      <a:accent4>
        <a:srgbClr val="925700"/>
      </a:accent4>
      <a:accent5>
        <a:srgbClr val="CC7A00"/>
      </a:accent5>
      <a:accent6>
        <a:srgbClr val="E5BC7F"/>
      </a:accent6>
      <a:hlink>
        <a:srgbClr val="042A45"/>
      </a:hlink>
      <a:folHlink>
        <a:srgbClr val="4D4D4D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33617</TotalTime>
  <Words>412</Words>
  <Application>Microsoft Office PowerPoint</Application>
  <PresentationFormat>On-screen Show (4:3)</PresentationFormat>
  <Paragraphs>121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MASTER_powerpoint_template</vt:lpstr>
      <vt:lpstr>think-cell Slide</vt:lpstr>
      <vt:lpstr>Statewide 2019 Safety Belt Use Rates</vt:lpstr>
      <vt:lpstr>Texas 2019 Safety Belt Use by City</vt:lpstr>
      <vt:lpstr>Texas 2019 Nighttime Safety Belt Use by City</vt:lpstr>
      <vt:lpstr>2019 Child Restraint Use in 14 Texas Cities</vt:lpstr>
      <vt:lpstr>2019 School-Age Child Restraint Use in 18 Texas Cities</vt:lpstr>
    </vt:vector>
  </TitlesOfParts>
  <Company>TxDOT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Alexa Goldberg</dc:creator>
  <cp:lastModifiedBy>Nelson, Alicia</cp:lastModifiedBy>
  <cp:revision>146</cp:revision>
  <cp:lastPrinted>2013-02-21T15:21:56Z</cp:lastPrinted>
  <dcterms:created xsi:type="dcterms:W3CDTF">2014-03-05T15:59:22Z</dcterms:created>
  <dcterms:modified xsi:type="dcterms:W3CDTF">2019-10-04T17:26:43Z</dcterms:modified>
</cp:coreProperties>
</file>