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62" r:id="rId2"/>
    <p:sldId id="259" r:id="rId3"/>
    <p:sldId id="260" r:id="rId4"/>
    <p:sldId id="257" r:id="rId5"/>
    <p:sldId id="258" r:id="rId6"/>
    <p:sldId id="261" r:id="rId7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72">
          <p15:clr>
            <a:srgbClr val="A4A3A4"/>
          </p15:clr>
        </p15:guide>
        <p15:guide id="2" orient="horz" pos="3936">
          <p15:clr>
            <a:srgbClr val="A4A3A4"/>
          </p15:clr>
        </p15:guide>
        <p15:guide id="3" pos="217">
          <p15:clr>
            <a:srgbClr val="A4A3A4"/>
          </p15:clr>
        </p15:guide>
        <p15:guide id="4" pos="5568">
          <p15:clr>
            <a:srgbClr val="A4A3A4"/>
          </p15:clr>
        </p15:guide>
        <p15:guide id="5" pos="14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554"/>
    <a:srgbClr val="B7A66D"/>
    <a:srgbClr val="3F344A"/>
    <a:srgbClr val="F4AF00"/>
    <a:srgbClr val="500000"/>
    <a:srgbClr val="1D3362"/>
    <a:srgbClr val="D1D1D1"/>
    <a:srgbClr val="8F8F8C"/>
    <a:srgbClr val="F6F4EE"/>
    <a:srgbClr val="5F5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662" autoAdjust="0"/>
    <p:restoredTop sz="96149" autoAdjust="0"/>
  </p:normalViewPr>
  <p:slideViewPr>
    <p:cSldViewPr showGuides="1">
      <p:cViewPr>
        <p:scale>
          <a:sx n="90" d="100"/>
          <a:sy n="90" d="100"/>
        </p:scale>
        <p:origin x="-1954" y="77"/>
      </p:cViewPr>
      <p:guideLst>
        <p:guide orient="horz" pos="672"/>
        <p:guide orient="horz" pos="3936"/>
        <p:guide pos="217"/>
        <p:guide pos="5568"/>
        <p:guide pos="143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-williams\AppData\Local\Microsoft\Windows\Temporary%20Internet%20Files\Content.Outlook\F0HSVOTB\FY%202017%20results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-williams\Desktop\Copy%20of%20FY%202017%20results%20graph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neal-johnson\Documents\Website%20updates\FY2017%20results\FY%202017%20results%20graph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rgbClr val="104554"/>
              </a:solidFill>
            </a:ln>
          </c:spPr>
          <c:marker>
            <c:symbol val="square"/>
            <c:size val="7"/>
            <c:spPr>
              <a:solidFill>
                <a:srgbClr val="B7A66D"/>
              </a:solidFill>
            </c:spPr>
          </c:marker>
          <c:dLbls>
            <c:dLbl>
              <c:idx val="0"/>
              <c:layout>
                <c:manualLayout>
                  <c:x val="-2.4271844660194174E-2"/>
                  <c:y val="-4.2424242424242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89967637540468E-2"/>
                  <c:y val="3.6363636363636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362459546925564E-2"/>
                  <c:y val="-4.2424481030780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417475728155338E-2"/>
                  <c:y val="3.0302791696492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453074433656956E-2"/>
                  <c:y val="-3.3333571939871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271844660194174E-2"/>
                  <c:y val="4.2424242424242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744336569579287E-2"/>
                  <c:y val="-4.2424242424242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889967637540454E-2"/>
                  <c:y val="3.6363636363636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8834951456310676E-2"/>
                  <c:y val="-3.636363636363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2653721682847898E-2"/>
                  <c:y val="3.9393939393939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6.6343042071197414E-2"/>
                  <c:y val="-2.12121212121212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7216828478964341E-2"/>
                  <c:y val="-3.9393939393939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8543689320388345E-3"/>
                  <c:y val="1.2121212121212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4.0453074433656956E-2"/>
                  <c:y val="-3.0303030303030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7508090614886731E-2"/>
                  <c:y val="4.2424242424242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0744336569579287E-2"/>
                  <c:y val="-3.9393939393939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7508090614886731E-2"/>
                  <c:y val="5.75755189692197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4.0453074433656956E-2"/>
                  <c:y val="-3.93939393939393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2.5889967637540454E-2"/>
                  <c:y val="3.333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3.5598705501618123E-2"/>
                  <c:y val="-4.54545454545454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2.4271844660194174E-2"/>
                  <c:y val="-3.9394178000477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2.4271844660194174E-2"/>
                  <c:y val="3.6363636363636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2.7508090614886731E-2"/>
                  <c:y val="-4.2424242424242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-3.0744336569579287E-2"/>
                  <c:y val="4.2424242424242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3.3980709935529901E-2"/>
                  <c:y val="-3.030303030303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-3.2362459546925564E-2"/>
                  <c:y val="3.6363636363636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1.1326860841423949E-2"/>
                  <c:y val="-3.6363636363636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Sheet1!$A$114:$A$140</c:f>
              <c:numCache>
                <c:formatCode>General</c:formatCod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numCache>
            </c:numRef>
          </c:cat>
          <c:val>
            <c:numRef>
              <c:f>Sheet1!$B$114:$B$140</c:f>
              <c:numCache>
                <c:formatCode>General</c:formatCode>
                <c:ptCount val="27"/>
                <c:pt idx="0">
                  <c:v>68.599999999999994</c:v>
                </c:pt>
                <c:pt idx="1">
                  <c:v>69.14</c:v>
                </c:pt>
                <c:pt idx="2">
                  <c:v>71.010000000000005</c:v>
                </c:pt>
                <c:pt idx="3">
                  <c:v>71.75</c:v>
                </c:pt>
                <c:pt idx="4">
                  <c:v>73.989999999999995</c:v>
                </c:pt>
                <c:pt idx="5">
                  <c:v>74.59</c:v>
                </c:pt>
                <c:pt idx="6">
                  <c:v>74.38</c:v>
                </c:pt>
                <c:pt idx="7">
                  <c:v>73.95</c:v>
                </c:pt>
                <c:pt idx="8">
                  <c:v>76.599999999999994</c:v>
                </c:pt>
                <c:pt idx="9">
                  <c:v>76.069999999999993</c:v>
                </c:pt>
                <c:pt idx="10">
                  <c:v>81.12</c:v>
                </c:pt>
                <c:pt idx="11">
                  <c:v>84.25</c:v>
                </c:pt>
                <c:pt idx="12">
                  <c:v>83.15</c:v>
                </c:pt>
                <c:pt idx="13">
                  <c:v>89.9</c:v>
                </c:pt>
                <c:pt idx="14">
                  <c:v>90.44</c:v>
                </c:pt>
                <c:pt idx="15">
                  <c:v>91.83</c:v>
                </c:pt>
                <c:pt idx="16">
                  <c:v>91.24</c:v>
                </c:pt>
                <c:pt idx="17">
                  <c:v>92.94</c:v>
                </c:pt>
                <c:pt idx="18">
                  <c:v>93.84</c:v>
                </c:pt>
                <c:pt idx="19">
                  <c:v>93.68</c:v>
                </c:pt>
                <c:pt idx="20">
                  <c:v>94.04</c:v>
                </c:pt>
                <c:pt idx="21">
                  <c:v>90.28</c:v>
                </c:pt>
                <c:pt idx="22">
                  <c:v>90.74</c:v>
                </c:pt>
                <c:pt idx="23">
                  <c:v>90.47</c:v>
                </c:pt>
                <c:pt idx="24">
                  <c:v>91.61</c:v>
                </c:pt>
                <c:pt idx="25">
                  <c:v>91.9</c:v>
                </c:pt>
                <c:pt idx="26">
                  <c:v>91.3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097216"/>
        <c:axId val="75098752"/>
      </c:lineChart>
      <c:catAx>
        <c:axId val="7509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5098752"/>
        <c:crosses val="autoZero"/>
        <c:auto val="1"/>
        <c:lblAlgn val="ctr"/>
        <c:lblOffset val="100"/>
        <c:noMultiLvlLbl val="0"/>
      </c:catAx>
      <c:valAx>
        <c:axId val="75098752"/>
        <c:scaling>
          <c:orientation val="minMax"/>
          <c:max val="100"/>
          <c:min val="50"/>
        </c:scaling>
        <c:delete val="0"/>
        <c:axPos val="l"/>
        <c:majorGridlines/>
        <c:numFmt formatCode="0&quot;%&quot;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5097216"/>
        <c:crosses val="autoZero"/>
        <c:crossBetween val="between"/>
        <c:majorUnit val="1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96766637097061E-2"/>
          <c:y val="4.884145616843532E-2"/>
          <c:w val="0.88009876766173256"/>
          <c:h val="0.82815950892495505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104554"/>
              </a:solidFill>
            </a:ln>
          </c:spPr>
          <c:marker>
            <c:symbol val="square"/>
            <c:size val="6"/>
            <c:spPr>
              <a:solidFill>
                <a:srgbClr val="B7A66D"/>
              </a:solidFill>
            </c:spPr>
          </c:marker>
          <c:dPt>
            <c:idx val="6"/>
            <c:marker>
              <c:spPr>
                <a:solidFill>
                  <a:srgbClr val="B7A66D"/>
                </a:solidFill>
                <a:ln>
                  <a:solidFill>
                    <a:srgbClr val="104554"/>
                  </a:solidFill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-2.1933565967296783E-2"/>
                  <c:y val="2.611138913001375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97.1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066932534053465E-2"/>
                  <c:y val="-3.655594478201924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97.2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933565967296783E-2"/>
                  <c:y val="3.39448058690178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98.2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200299100810147E-2"/>
                  <c:y val="-3.65561503835084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1333912389343743E-2"/>
                  <c:y val="3.39448058690178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98.4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5666832833783415E-3"/>
                  <c:y val="-2.611138913001374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99.7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6.1100648051755323E-2"/>
                  <c:y val="7.833416739004124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0366882683918439E-2"/>
                  <c:y val="-3.91670836950206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62.8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6033715517701854E-2"/>
                  <c:y val="3.655594478201924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55.1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1333665667566832E-2"/>
                  <c:y val="-4.43893615210233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56.6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9167082084458481E-2"/>
                  <c:y val="3.655594478201924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53.2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2900348950945173E-2"/>
                  <c:y val="-4.43893615210233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49.8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1333665667566831E-3"/>
                  <c:y val="1.044455565200549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54.1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6033715517701854E-2"/>
                  <c:y val="-2.87225280430151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3500249250675124E-2"/>
                  <c:y val="2.61113891300137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58.6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8200299100810147E-2"/>
                  <c:y val="-3.916708369502062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60.9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6633615817431806E-2"/>
                  <c:y val="3.39446002675286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62.1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9766982384188491E-2"/>
                  <c:y val="-3.13336669560164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2.8200299100810147E-2"/>
                  <c:y val="3.13336669560164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57.0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3.1333665667566832E-2"/>
                  <c:y val="-4.17782226080219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62.6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-2.9766982384188491E-2"/>
                  <c:y val="3.655553357904081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3.2900348950945055E-2"/>
                  <c:y val="-3.39448058690178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2.8200299100810147E-2"/>
                  <c:y val="3.39448058690178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66.2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"/>
                  <c:y val="1.566683347800824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65.6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-3.6033715517701854E-2"/>
                  <c:y val="-3.655594478201924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72.1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delete val="1"/>
            </c:dLbl>
            <c:spPr>
              <a:solidFill>
                <a:schemeClr val="bg1"/>
              </a:solidFill>
              <a:ln>
                <a:noFill/>
              </a:ln>
            </c:spPr>
            <c:txPr>
              <a:bodyPr/>
              <a:lstStyle/>
              <a:p>
                <a:pPr>
                  <a:defRPr sz="1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Sheet1!$A$86:$A$111</c:f>
              <c:numCache>
                <c:formatCode>General</c:formatCode>
                <c:ptCount val="26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</c:numCache>
            </c:numRef>
          </c:cat>
          <c:val>
            <c:numRef>
              <c:f>Sheet1!$AH$88:$AH$113</c:f>
              <c:numCache>
                <c:formatCode>0.0%</c:formatCode>
                <c:ptCount val="26"/>
                <c:pt idx="0">
                  <c:v>0.97099999999999997</c:v>
                </c:pt>
                <c:pt idx="1">
                  <c:v>0.97199999999999998</c:v>
                </c:pt>
                <c:pt idx="2">
                  <c:v>0.98199999999999998</c:v>
                </c:pt>
                <c:pt idx="3">
                  <c:v>0.99099999999999999</c:v>
                </c:pt>
                <c:pt idx="4">
                  <c:v>0.9840000000000001</c:v>
                </c:pt>
                <c:pt idx="5">
                  <c:v>0.997</c:v>
                </c:pt>
                <c:pt idx="6">
                  <c:v>0.66900000000000004</c:v>
                </c:pt>
                <c:pt idx="7">
                  <c:v>0.628</c:v>
                </c:pt>
                <c:pt idx="8">
                  <c:v>0.55100000000000005</c:v>
                </c:pt>
                <c:pt idx="9">
                  <c:v>0.56600000000000006</c:v>
                </c:pt>
                <c:pt idx="10">
                  <c:v>0.53200000000000003</c:v>
                </c:pt>
                <c:pt idx="11">
                  <c:v>0.498</c:v>
                </c:pt>
                <c:pt idx="12">
                  <c:v>0.54100000000000004</c:v>
                </c:pt>
                <c:pt idx="13">
                  <c:v>0.60599999999999998</c:v>
                </c:pt>
                <c:pt idx="14">
                  <c:v>0.58599999999999997</c:v>
                </c:pt>
                <c:pt idx="15">
                  <c:v>0.60899999999999999</c:v>
                </c:pt>
                <c:pt idx="16">
                  <c:v>0.621</c:v>
                </c:pt>
                <c:pt idx="17">
                  <c:v>0.61699999999999999</c:v>
                </c:pt>
                <c:pt idx="18">
                  <c:v>0.56999999999999995</c:v>
                </c:pt>
                <c:pt idx="19">
                  <c:v>0.626</c:v>
                </c:pt>
                <c:pt idx="20">
                  <c:v>0.61099999999999999</c:v>
                </c:pt>
                <c:pt idx="21">
                  <c:v>0.65200000000000002</c:v>
                </c:pt>
                <c:pt idx="22">
                  <c:v>0.66200000000000003</c:v>
                </c:pt>
                <c:pt idx="23">
                  <c:v>0.65599999999999992</c:v>
                </c:pt>
                <c:pt idx="24">
                  <c:v>0.72099999999999997</c:v>
                </c:pt>
                <c:pt idx="25">
                  <c:v>0.73099999999999998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049216"/>
        <c:axId val="75063296"/>
      </c:lineChart>
      <c:catAx>
        <c:axId val="7504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200" baseline="0">
                <a:latin typeface="Arial" panose="020B0604020202020204" pitchFamily="34" charset="0"/>
              </a:defRPr>
            </a:pPr>
            <a:endParaRPr lang="en-US"/>
          </a:p>
        </c:txPr>
        <c:crossAx val="75063296"/>
        <c:crosses val="autoZero"/>
        <c:auto val="1"/>
        <c:lblAlgn val="ctr"/>
        <c:lblOffset val="100"/>
        <c:noMultiLvlLbl val="0"/>
      </c:catAx>
      <c:valAx>
        <c:axId val="7506329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75049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397804514663257"/>
          <c:y val="7.1978232018356625E-2"/>
          <c:w val="0.86575946201848664"/>
          <c:h val="0.79191083167478016"/>
        </c:manualLayout>
      </c:layout>
      <c:barChart>
        <c:barDir val="col"/>
        <c:grouping val="clustered"/>
        <c:varyColors val="0"/>
        <c:ser>
          <c:idx val="1"/>
          <c:order val="0"/>
          <c:spPr>
            <a:gradFill>
              <a:gsLst>
                <a:gs pos="0">
                  <a:srgbClr val="000066"/>
                </a:gs>
                <a:gs pos="49000">
                  <a:schemeClr val="bg2">
                    <a:lumMod val="50000"/>
                  </a:schemeClr>
                </a:gs>
                <a:gs pos="100000">
                  <a:srgbClr val="000066"/>
                </a:gs>
              </a:gsLst>
              <a:lin ang="5400000" scaled="0"/>
            </a:gradFill>
            <a:ln>
              <a:solidFill>
                <a:srgbClr val="0000CC"/>
              </a:solidFill>
            </a:ln>
          </c:spPr>
          <c:invertIfNegative val="0"/>
          <c:dLbls>
            <c:dLbl>
              <c:idx val="0"/>
              <c:layout>
                <c:manualLayout>
                  <c:x val="-5.52613440951295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A3-433B-ABAF-3C1F1B048F8A}"/>
                </c:ext>
              </c:extLst>
            </c:dLbl>
            <c:dLbl>
              <c:idx val="1"/>
              <c:layout>
                <c:manualLayout>
                  <c:x val="-1.8420448031709858E-3"/>
                  <c:y val="-4.08371552516099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A3-433B-ABAF-3C1F1B048F8A}"/>
                </c:ext>
              </c:extLst>
            </c:dLbl>
            <c:dLbl>
              <c:idx val="3"/>
              <c:layout>
                <c:manualLayout>
                  <c:x val="1.84204480317098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A3-433B-ABAF-3C1F1B048F8A}"/>
                </c:ext>
              </c:extLst>
            </c:dLbl>
            <c:dLbl>
              <c:idx val="4"/>
              <c:layout>
                <c:manualLayout>
                  <c:x val="5.5261344095129577E-3"/>
                  <c:y val="4.08371552516099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A3-433B-ABAF-3C1F1B048F8A}"/>
                </c:ext>
              </c:extLst>
            </c:dLbl>
            <c:dLbl>
              <c:idx val="5"/>
              <c:layout>
                <c:manualLayout>
                  <c:x val="1.105226881902594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A3-433B-ABAF-3C1F1B048F8A}"/>
                </c:ext>
              </c:extLst>
            </c:dLbl>
            <c:dLbl>
              <c:idx val="8"/>
              <c:layout>
                <c:manualLayout>
                  <c:x val="-5.52613440951295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A3-433B-ABAF-3C1F1B048F8A}"/>
                </c:ext>
              </c:extLst>
            </c:dLbl>
            <c:dLbl>
              <c:idx val="10"/>
              <c:layout>
                <c:manualLayout>
                  <c:x val="1.84204480317098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A3-433B-ABAF-3C1F1B048F8A}"/>
                </c:ext>
              </c:extLst>
            </c:dLbl>
            <c:dLbl>
              <c:idx val="11"/>
              <c:layout>
                <c:manualLayout>
                  <c:x val="1.8420448031709184E-3"/>
                  <c:y val="3.9761443860128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A3-433B-ABAF-3C1F1B048F8A}"/>
                </c:ext>
              </c:extLst>
            </c:dLbl>
            <c:dLbl>
              <c:idx val="13"/>
              <c:layout>
                <c:manualLayout>
                  <c:x val="-1.1052413861923802E-2"/>
                  <c:y val="3.9761443860128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A3-433B-ABAF-3C1F1B048F8A}"/>
                </c:ext>
              </c:extLst>
            </c:dLbl>
            <c:dLbl>
              <c:idx val="14"/>
              <c:layout>
                <c:manualLayout>
                  <c:x val="-5.526134409512957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A3-433B-ABAF-3C1F1B048F8A}"/>
                </c:ext>
              </c:extLst>
            </c:dLbl>
            <c:dLbl>
              <c:idx val="15"/>
              <c:layout>
                <c:manualLayout>
                  <c:x val="-1.8420448031709858E-3"/>
                  <c:y val="-3.9761443860128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9A3-433B-ABAF-3C1F1B048F8A}"/>
                </c:ext>
              </c:extLst>
            </c:dLbl>
            <c:dLbl>
              <c:idx val="17"/>
              <c:layout>
                <c:manualLayout>
                  <c:x val="3.68408960634197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9A3-433B-ABAF-3C1F1B048F8A}"/>
                </c:ext>
              </c:extLst>
            </c:dLbl>
            <c:dLbl>
              <c:idx val="19"/>
              <c:layout>
                <c:manualLayout>
                  <c:x val="-7.36817921268394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9A3-433B-ABAF-3C1F1B048F8A}"/>
                </c:ext>
              </c:extLst>
            </c:dLbl>
            <c:dLbl>
              <c:idx val="21"/>
              <c:layout>
                <c:manualLayout>
                  <c:x val="-3.68408960634197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9A3-433B-ABAF-3C1F1B048F8A}"/>
                </c:ext>
              </c:extLst>
            </c:dLbl>
            <c:dLbl>
              <c:idx val="22"/>
              <c:layout>
                <c:manualLayout>
                  <c:x val="1.84204480317098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9A3-433B-ABAF-3C1F1B048F8A}"/>
                </c:ext>
              </c:extLst>
            </c:dLbl>
            <c:dLbl>
              <c:idx val="23"/>
              <c:layout>
                <c:manualLayout>
                  <c:x val="7.36817921268394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9A3-433B-ABAF-3C1F1B048F8A}"/>
                </c:ext>
              </c:extLst>
            </c:dLbl>
            <c:dLbl>
              <c:idx val="24"/>
              <c:layout>
                <c:manualLayout>
                  <c:x val="-1.846722068328852E-3"/>
                  <c:y val="3.97614438601286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9A3-433B-ABAF-3C1F1B048F8A}"/>
                </c:ext>
              </c:extLst>
            </c:dLbl>
            <c:dLbl>
              <c:idx val="25"/>
              <c:layout>
                <c:manualLayout>
                  <c:x val="5.540166204986149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9A3-433B-ABAF-3C1F1B048F8A}"/>
                </c:ext>
              </c:extLst>
            </c:dLbl>
            <c:numFmt formatCode="#,##0.0" sourceLinked="0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800">
                    <a:latin typeface="Franklin Gothic Book" panose="020B05030201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Sheet1!$A$86:$A$110</c:f>
              <c:numCache>
                <c:formatCode>General</c:formatCode>
                <c:ptCount val="25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</c:numCache>
            </c:numRef>
          </c:cat>
          <c:val>
            <c:numRef>
              <c:f>Sheet1!$B$86:$B$110</c:f>
              <c:numCache>
                <c:formatCode>General</c:formatCode>
                <c:ptCount val="25"/>
                <c:pt idx="0">
                  <c:v>97.1</c:v>
                </c:pt>
                <c:pt idx="1">
                  <c:v>97.2</c:v>
                </c:pt>
                <c:pt idx="2">
                  <c:v>98.2</c:v>
                </c:pt>
                <c:pt idx="3">
                  <c:v>99.1</c:v>
                </c:pt>
                <c:pt idx="4">
                  <c:v>98.4</c:v>
                </c:pt>
                <c:pt idx="5">
                  <c:v>99.7</c:v>
                </c:pt>
                <c:pt idx="6">
                  <c:v>66.900000000000006</c:v>
                </c:pt>
                <c:pt idx="7">
                  <c:v>62.8</c:v>
                </c:pt>
                <c:pt idx="8">
                  <c:v>55.1</c:v>
                </c:pt>
                <c:pt idx="9">
                  <c:v>56.6</c:v>
                </c:pt>
                <c:pt idx="10">
                  <c:v>53.2</c:v>
                </c:pt>
                <c:pt idx="11">
                  <c:v>49.8</c:v>
                </c:pt>
                <c:pt idx="12">
                  <c:v>54.1</c:v>
                </c:pt>
                <c:pt idx="13">
                  <c:v>60.6</c:v>
                </c:pt>
                <c:pt idx="14">
                  <c:v>58.6</c:v>
                </c:pt>
                <c:pt idx="15">
                  <c:v>60.9</c:v>
                </c:pt>
                <c:pt idx="16">
                  <c:v>62.1</c:v>
                </c:pt>
                <c:pt idx="17">
                  <c:v>61.7</c:v>
                </c:pt>
                <c:pt idx="18" formatCode="0.00">
                  <c:v>57</c:v>
                </c:pt>
                <c:pt idx="19">
                  <c:v>62.6</c:v>
                </c:pt>
                <c:pt idx="20">
                  <c:v>61.1</c:v>
                </c:pt>
                <c:pt idx="21">
                  <c:v>65.2</c:v>
                </c:pt>
                <c:pt idx="22">
                  <c:v>66.2</c:v>
                </c:pt>
                <c:pt idx="23">
                  <c:v>65.599999999999994</c:v>
                </c:pt>
                <c:pt idx="24">
                  <c:v>72.099999999999994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49A3-433B-ABAF-3C1F1B048F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696384"/>
        <c:axId val="77714560"/>
      </c:barChart>
      <c:catAx>
        <c:axId val="7769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400000"/>
          <a:lstStyle/>
          <a:p>
            <a:pPr>
              <a:defRPr/>
            </a:pPr>
            <a:endParaRPr lang="en-US"/>
          </a:p>
        </c:txPr>
        <c:crossAx val="77714560"/>
        <c:crosses val="autoZero"/>
        <c:auto val="1"/>
        <c:lblAlgn val="ctr"/>
        <c:lblOffset val="100"/>
        <c:tickLblSkip val="1"/>
        <c:noMultiLvlLbl val="0"/>
      </c:catAx>
      <c:valAx>
        <c:axId val="77714560"/>
        <c:scaling>
          <c:orientation val="minMax"/>
          <c:max val="100"/>
          <c:min val="2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300">
                    <a:latin typeface="Franklin Gothic Book" panose="020B0503020102020204" pitchFamily="34" charset="0"/>
                  </a:defRPr>
                </a:pPr>
                <a:r>
                  <a:rPr lang="en-US" sz="1300">
                    <a:latin typeface="Franklin Gothic Book" panose="020B0503020102020204" pitchFamily="34" charset="0"/>
                  </a:rPr>
                  <a:t>%</a:t>
                </a:r>
                <a:r>
                  <a:rPr lang="en-US" sz="1300" baseline="0">
                    <a:latin typeface="Franklin Gothic Book" panose="020B0503020102020204" pitchFamily="34" charset="0"/>
                  </a:rPr>
                  <a:t> Helmet Use</a:t>
                </a:r>
                <a:endParaRPr lang="en-US" sz="1300">
                  <a:latin typeface="Franklin Gothic Book" panose="020B0503020102020204" pitchFamily="34" charset="0"/>
                </a:endParaRPr>
              </a:p>
            </c:rich>
          </c:tx>
          <c:layout/>
          <c:overlay val="0"/>
        </c:title>
        <c:numFmt formatCode="0&quot;%&quot;" sourceLinked="0"/>
        <c:majorTickMark val="out"/>
        <c:minorTickMark val="none"/>
        <c:tickLblPos val="nextTo"/>
        <c:crossAx val="77696384"/>
        <c:crosses val="autoZero"/>
        <c:crossBetween val="between"/>
        <c:majorUnit val="15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/>
          <a:lstStyle>
            <a:lvl1pPr algn="r">
              <a:defRPr sz="1200"/>
            </a:lvl1pPr>
          </a:lstStyle>
          <a:p>
            <a:fld id="{7A790463-911A-4750-AD2E-671879DD54F4}" type="datetimeFigureOut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016" tIns="48508" rIns="97016" bIns="4850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7016" tIns="48508" rIns="97016" bIns="485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7016" tIns="48508" rIns="97016" bIns="48508" rtlCol="0" anchor="b"/>
          <a:lstStyle>
            <a:lvl1pPr algn="r">
              <a:defRPr sz="1200"/>
            </a:lvl1pPr>
          </a:lstStyle>
          <a:p>
            <a:fld id="{09541898-D043-4569-A9A6-59B778BECE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719138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541898-D043-4569-A9A6-59B778BECE0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6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8.xml"/><Relationship Id="rId7" Type="http://schemas.openxmlformats.org/officeDocument/2006/relationships/image" Target="../media/image3.png"/><Relationship Id="rId2" Type="http://schemas.openxmlformats.org/officeDocument/2006/relationships/tags" Target="../tags/tag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ags" Target="../tags/tag11.xml"/><Relationship Id="rId7" Type="http://schemas.openxmlformats.org/officeDocument/2006/relationships/image" Target="../media/image3.png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40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481011" y="3657600"/>
            <a:ext cx="3862391" cy="1409700"/>
          </a:xfrm>
          <a:noFill/>
        </p:spPr>
        <p:txBody>
          <a:bodyPr wrap="square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481011" y="5286375"/>
            <a:ext cx="3862391" cy="581026"/>
          </a:xfrm>
          <a:noFill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>
              <a:buNone/>
              <a:def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Subtitle</a:t>
            </a:r>
            <a:endParaRPr lang="en-US" dirty="0"/>
          </a:p>
        </p:txBody>
      </p:sp>
      <p:pic>
        <p:nvPicPr>
          <p:cNvPr id="5" name="Picture 4" descr="TitleFooterBlueandWhit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3739"/>
            <a:ext cx="9144000" cy="8642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5181600"/>
            <a:ext cx="3886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2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0692" name="think-cell Slide" r:id="rId6" imgW="0" imgH="0" progId="">
                  <p:embed/>
                </p:oleObj>
              </mc:Choice>
              <mc:Fallback>
                <p:oleObj name="think-cell Slide" r:id="rId6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TitleFooterBlueandWhite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3739"/>
            <a:ext cx="9144000" cy="8642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481011" y="3862388"/>
            <a:ext cx="5100433" cy="1057275"/>
          </a:xfrm>
          <a:noFill/>
        </p:spPr>
        <p:txBody>
          <a:bodyPr wrap="square" lIns="0" tIns="0" rIns="0" bIns="0" rtlCol="0" anchor="b" anchorCtr="0">
            <a:noAutofit/>
          </a:bodyPr>
          <a:lstStyle>
            <a:lvl1pPr>
              <a:lnSpc>
                <a:spcPct val="90000"/>
              </a:lnSpc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481011" y="5045871"/>
            <a:ext cx="5133855" cy="592931"/>
          </a:xfrm>
          <a:noFill/>
        </p:spPr>
        <p:txBody>
          <a:bodyPr vert="horz" wrap="square" lIns="0" tIns="0" rIns="0" bIns="0" rtlCol="0" anchor="t" anchorCtr="0">
            <a:noAutofit/>
          </a:bodyPr>
          <a:lstStyle>
            <a:lvl1pPr marL="0" indent="0" algn="l">
              <a:buNone/>
              <a:def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Subtitle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4948238"/>
            <a:ext cx="4800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2pPr>
            <a:lvl3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3pPr>
            <a:lvl4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4pPr>
            <a:lvl5pPr>
              <a:spcBef>
                <a:spcPts val="0"/>
              </a:spcBef>
              <a:spcAft>
                <a:spcPts val="1200"/>
              </a:spcAft>
              <a:defRPr sz="2000">
                <a:latin typeface="Franklin Gothic Book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602" y="6578602"/>
            <a:ext cx="211057" cy="187508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>
              <a:spcBef>
                <a:spcPts val="900"/>
              </a:spcBef>
            </a:pPr>
            <a:fld id="{126B356D-DBE9-445A-9C43-3D3F41468F04}" type="slidenum">
              <a:rPr lang="en-US" smtClean="0"/>
              <a:pPr lvl="1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602" y="6578602"/>
            <a:ext cx="211057" cy="187508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602" y="6578602"/>
            <a:ext cx="211057" cy="187508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vmlDrawing" Target="../drawings/vmlDrawing1.vml"/><Relationship Id="rId12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ooter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2906"/>
            <a:ext cx="9144000" cy="565094"/>
          </a:xfrm>
          <a:prstGeom prst="rect">
            <a:avLst/>
          </a:prstGeom>
        </p:spPr>
      </p:pic>
      <p:pic>
        <p:nvPicPr>
          <p:cNvPr id="4" name="Picture 3" descr="Header.pn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1576"/>
          </a:xfrm>
          <a:prstGeom prst="rect">
            <a:avLst/>
          </a:prstGeom>
        </p:spPr>
      </p:pic>
      <p:graphicFrame>
        <p:nvGraphicFramePr>
          <p:cNvPr id="10" name="Object 9" hidden="1"/>
          <p:cNvGraphicFramePr>
            <a:graphicFrameLocks/>
          </p:cNvGraphicFramePr>
          <p:nvPr>
            <p:custDataLst>
              <p:tags r:id="rId8"/>
            </p:custDataLst>
          </p:nvPr>
        </p:nvGraphicFramePr>
        <p:xfrm>
          <a:off x="2" y="1"/>
          <a:ext cx="158751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5" name="think-cell Slide" r:id="rId15" imgW="0" imgH="0" progId="">
                  <p:embed/>
                </p:oleObj>
              </mc:Choice>
              <mc:Fallback>
                <p:oleObj name="think-cell Slide" r:id="rId15" imgW="0" imgH="0" progId="">
                  <p:embed/>
                  <p:pic>
                    <p:nvPicPr>
                      <p:cNvPr id="0" name="Rectangle 1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" y="1"/>
                        <a:ext cx="158751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>
            <p:custDataLst>
              <p:tags r:id="rId9"/>
            </p:custDataLst>
          </p:nvPr>
        </p:nvSpPr>
        <p:spPr>
          <a:xfrm>
            <a:off x="8886827" y="6579399"/>
            <a:ext cx="257175" cy="190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 bwMode="gray">
          <a:xfrm>
            <a:off x="304802" y="76202"/>
            <a:ext cx="8353425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1"/>
            </p:custDataLst>
          </p:nvPr>
        </p:nvSpPr>
        <p:spPr>
          <a:xfrm>
            <a:off x="333376" y="1066800"/>
            <a:ext cx="8477251" cy="5181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2"/>
            </p:custDataLst>
          </p:nvPr>
        </p:nvSpPr>
        <p:spPr>
          <a:xfrm>
            <a:off x="8870952" y="6582397"/>
            <a:ext cx="211057" cy="18750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1">
              <a:spcBef>
                <a:spcPts val="900"/>
              </a:spcBef>
            </a:pPr>
            <a:fld id="{126B356D-DBE9-445A-9C43-3D3F41468F04}" type="slidenum">
              <a:rPr lang="en-US" smtClean="0"/>
              <a:pPr lvl="1">
                <a:spcBef>
                  <a:spcPts val="900"/>
                </a:spcBef>
              </a:pPr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6519448"/>
            <a:ext cx="426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Franklin Gothic Book" pitchFamily="34" charset="0"/>
              </a:rPr>
              <a:t>Footer Text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hf hdr="0" dt="0"/>
  <p:txStyles>
    <p:titleStyle>
      <a:lvl1pPr marL="0" algn="l" defTabSz="914400" rtl="0" eaLnBrk="1" latinLnBrk="0" hangingPunct="1">
        <a:lnSpc>
          <a:spcPct val="100000"/>
        </a:lnSpc>
        <a:spcBef>
          <a:spcPct val="0"/>
        </a:spcBef>
        <a:buNone/>
        <a:defRPr lang="en-US" sz="2400" b="0" kern="1200" dirty="0" smtClean="0">
          <a:solidFill>
            <a:schemeClr val="bg1"/>
          </a:solidFill>
          <a:effectLst/>
          <a:latin typeface="Franklin Gothic Demi" pitchFamily="34" charset="0"/>
          <a:ea typeface="+mn-ea"/>
          <a:cs typeface="Arial" pitchFamily="34" charset="0"/>
        </a:defRPr>
      </a:lvl1pPr>
    </p:titleStyle>
    <p:bodyStyle>
      <a:lvl1pPr marL="230188" indent="-230188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514350" indent="-230188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742950" indent="-1714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97155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1143000" indent="-1714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830997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Statewide </a:t>
            </a:r>
            <a:r>
              <a:rPr lang="en-US" dirty="0" smtClean="0">
                <a:solidFill>
                  <a:srgbClr val="104554"/>
                </a:solidFill>
              </a:rPr>
              <a:t>2018 Safety</a:t>
            </a:r>
            <a:br>
              <a:rPr lang="en-US" dirty="0" smtClean="0">
                <a:solidFill>
                  <a:srgbClr val="104554"/>
                </a:solidFill>
              </a:rPr>
            </a:br>
            <a:r>
              <a:rPr lang="en-US" dirty="0" smtClean="0">
                <a:solidFill>
                  <a:srgbClr val="104554"/>
                </a:solidFill>
              </a:rPr>
              <a:t>Belt Use </a:t>
            </a:r>
            <a:r>
              <a:rPr lang="en-US" dirty="0" smtClean="0">
                <a:solidFill>
                  <a:srgbClr val="104554"/>
                </a:solidFill>
              </a:rPr>
              <a:t>Rates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1</a:t>
            </a:fld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" y="6400800"/>
            <a:ext cx="9144001" cy="320040"/>
            <a:chOff x="-1" y="8915400"/>
            <a:chExt cx="6858001" cy="45720"/>
          </a:xfrm>
        </p:grpSpPr>
        <p:sp>
          <p:nvSpPr>
            <p:cNvPr id="44" name="Rectangle 43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90829" y="4510223"/>
            <a:ext cx="296410" cy="366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 dirty="0" err="1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27416" y="396232"/>
            <a:ext cx="5616585" cy="60967"/>
            <a:chOff x="3352800" y="396232"/>
            <a:chExt cx="5791202" cy="60967"/>
          </a:xfrm>
        </p:grpSpPr>
        <p:sp>
          <p:nvSpPr>
            <p:cNvPr id="51" name="Rectangle 5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425129"/>
              </p:ext>
            </p:extLst>
          </p:nvPr>
        </p:nvGraphicFramePr>
        <p:xfrm>
          <a:off x="734200" y="14478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 rot="16200000">
            <a:off x="-444279" y="2985700"/>
            <a:ext cx="2079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% Safety Belt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46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5758" y="3124200"/>
            <a:ext cx="1730042" cy="1730042"/>
          </a:xfrm>
          <a:prstGeom prst="rect">
            <a:avLst/>
          </a:prstGeom>
          <a:noFill/>
          <a:ln w="9525">
            <a:solidFill>
              <a:srgbClr val="10455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8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6401"/>
            <a:ext cx="6296799" cy="629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461665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Texas 2018 Safety Belt Use by City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654" y="1143000"/>
            <a:ext cx="373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Use is for driver and front seat outboard passenger.  Total sample size =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26,232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occupants in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21,600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vehicles (1,200 per city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). Average estimate across cities of total restraint use is 89.7%. Drivers were seat belted at a rate of 90.0% and passengers at a rate of 88.1%.</a:t>
            </a:r>
            <a:endParaRPr lang="en-US" sz="1400" dirty="0">
              <a:solidFill>
                <a:srgbClr val="5F574F"/>
              </a:solidFill>
              <a:latin typeface="Franklin Gothic Book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599" y="271136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87.0%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100783" y="2549436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86.6%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53000" y="12470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91.2%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94879" y="403050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 smtClean="0"/>
              <a:t>93.9%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09141" y="389200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85.2%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37752" y="561118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89.7%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95975" y="3625875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89.6%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44745" y="5064978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90.2%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100782" y="4296529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88.2%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20545" y="3165976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93.2%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62126" y="2572861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86.1%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943599" y="5361027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88.9%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29175" y="3165976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90.8%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001745" y="2161401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89.0%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91200" y="4481852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90.8%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770793" y="2784974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91.8%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248400" y="22098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92.2%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938875" y="3176952"/>
            <a:ext cx="6370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89.5%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5105400" y="396233"/>
            <a:ext cx="4038602" cy="60966"/>
            <a:chOff x="3352800" y="396232"/>
            <a:chExt cx="5791202" cy="60967"/>
          </a:xfrm>
        </p:grpSpPr>
        <p:sp>
          <p:nvSpPr>
            <p:cNvPr id="61" name="Rectangle 6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1" y="6400800"/>
            <a:ext cx="9144001" cy="320040"/>
            <a:chOff x="-1" y="8915400"/>
            <a:chExt cx="6858001" cy="45720"/>
          </a:xfrm>
        </p:grpSpPr>
        <p:sp>
          <p:nvSpPr>
            <p:cNvPr id="68" name="Rectangle 67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1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2401" y="256401"/>
            <a:ext cx="6296799" cy="629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830997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Texas 2018 Nighttime</a:t>
            </a:r>
            <a:br>
              <a:rPr lang="en-US" dirty="0" smtClean="0">
                <a:solidFill>
                  <a:srgbClr val="104554"/>
                </a:solidFill>
              </a:rPr>
            </a:br>
            <a:r>
              <a:rPr lang="en-US" dirty="0" smtClean="0">
                <a:solidFill>
                  <a:srgbClr val="104554"/>
                </a:solidFill>
              </a:rPr>
              <a:t>Safety Belt Use by City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8620" y="1174629"/>
            <a:ext cx="34975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Use is for driver and front seat outboard passenger combined. Total sample size = 23,192 occupants. Average estimate across cities of total nighttime restraint use is 85.8%. Drivers were seat belted at a rate of 85.4% and passengers at a rate of 87.1%.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599" y="2694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83.8%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0" y="40209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90.6%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953000" y="12954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82.4%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19999" y="389615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79.0%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48400" y="5627727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87.2%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05599" y="363496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92.6%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34099" y="505854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82.7%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17279" y="2536466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80.8%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22591" y="3168878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88.9%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162799" y="4267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84.4%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66794" y="25870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84.0%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59705" y="5361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84.7%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791199" y="448334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89.5%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794402" y="278602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87.5%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91348" y="31827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86.3%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248399" y="22098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84.2%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979419" y="219217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85.5%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00600" y="32004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87.7%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3352800" y="396232"/>
            <a:ext cx="5791202" cy="60967"/>
            <a:chOff x="3352800" y="396232"/>
            <a:chExt cx="5791202" cy="60967"/>
          </a:xfrm>
        </p:grpSpPr>
        <p:sp>
          <p:nvSpPr>
            <p:cNvPr id="41" name="Rectangle 4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1" y="6400800"/>
            <a:ext cx="9144001" cy="320040"/>
            <a:chOff x="-1" y="8915400"/>
            <a:chExt cx="6858001" cy="45720"/>
          </a:xfrm>
        </p:grpSpPr>
        <p:sp>
          <p:nvSpPr>
            <p:cNvPr id="57" name="Rectangle 56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66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04800"/>
            <a:ext cx="6158542" cy="6158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71450"/>
            <a:ext cx="8353425" cy="461665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2018 Child </a:t>
            </a:r>
            <a:r>
              <a:rPr lang="en-US" dirty="0">
                <a:solidFill>
                  <a:srgbClr val="104554"/>
                </a:solidFill>
              </a:rPr>
              <a:t>Restraint Use </a:t>
            </a:r>
            <a:r>
              <a:rPr lang="en-US" dirty="0" smtClean="0">
                <a:solidFill>
                  <a:srgbClr val="104554"/>
                </a:solidFill>
              </a:rPr>
              <a:t>in 14 </a:t>
            </a:r>
            <a:r>
              <a:rPr lang="en-US" dirty="0">
                <a:solidFill>
                  <a:srgbClr val="104554"/>
                </a:solidFill>
              </a:rPr>
              <a:t>Texas Cities</a:t>
            </a: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4</a:t>
            </a:fld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54078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Surveys conducted at child care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centers</a:t>
            </a:r>
            <a:b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</a:b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and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shopping center entry points.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Children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estimated as 4 years old and younger included in the sample.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Total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sample size =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13,973. Average estimate across cities of total restraint use is 88.4%.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00599" y="1309563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87.1%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67600" y="389605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82.6%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96775" y="3993825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93.9%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95999" y="55626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76.5%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96028" y="3629977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91.9%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96776" y="505443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83.7%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24673" y="256204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89.8%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71799" y="31520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92.4%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15050" y="2562046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88.0%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31870" y="218112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92.7%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39474" y="425397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86.8%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8800" y="4432424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86.0%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83260" y="2743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95.3%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781799" y="31520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86.8%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6175214" y="396232"/>
            <a:ext cx="2968787" cy="60967"/>
            <a:chOff x="3352800" y="396232"/>
            <a:chExt cx="5791202" cy="60967"/>
          </a:xfrm>
        </p:grpSpPr>
        <p:sp>
          <p:nvSpPr>
            <p:cNvPr id="36" name="Rectangle 35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-1" y="6408423"/>
            <a:ext cx="9144001" cy="320040"/>
            <a:chOff x="-1" y="8915400"/>
            <a:chExt cx="6858001" cy="45720"/>
          </a:xfrm>
        </p:grpSpPr>
        <p:sp>
          <p:nvSpPr>
            <p:cNvPr id="47" name="Rectangle 46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0201"/>
            <a:ext cx="6296799" cy="629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593" y="171450"/>
            <a:ext cx="8353425" cy="830997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2018 School-Age Child Restraint Use</a:t>
            </a:r>
            <a:br>
              <a:rPr lang="en-US" dirty="0" smtClean="0">
                <a:solidFill>
                  <a:srgbClr val="104554"/>
                </a:solidFill>
              </a:rPr>
            </a:br>
            <a:r>
              <a:rPr lang="en-US" dirty="0" smtClean="0">
                <a:solidFill>
                  <a:srgbClr val="104554"/>
                </a:solidFill>
              </a:rPr>
              <a:t>in 18 Texas Cities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260940"/>
            <a:ext cx="362491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Surveys conducted in or near school zones in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four quadrants in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each city, with a quota sample of a minimum of 500 vehicles/city.  Total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2018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sample size =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11,844. Children </a:t>
            </a:r>
            <a:r>
              <a:rPr lang="en-US" sz="1400" dirty="0">
                <a:solidFill>
                  <a:srgbClr val="5F574F"/>
                </a:solidFill>
                <a:latin typeface="Franklin Gothic Book" pitchFamily="34" charset="0"/>
              </a:rPr>
              <a:t>estimated as 5-16 years old included in the sample. </a:t>
            </a:r>
            <a:r>
              <a:rPr lang="en-US" sz="1400" dirty="0" smtClean="0">
                <a:solidFill>
                  <a:srgbClr val="5F574F"/>
                </a:solidFill>
                <a:latin typeface="Franklin Gothic Book" pitchFamily="34" charset="0"/>
              </a:rPr>
              <a:t>Average percent use across all cities = 58.9%.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kwomack@tamu.edu.</a:t>
            </a:r>
            <a:endParaRPr lang="en-US" sz="1200" dirty="0">
              <a:solidFill>
                <a:srgbClr val="104554"/>
              </a:solidFill>
              <a:latin typeface="Franklin Gothic Book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600" y="26186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65.2%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72199" y="39624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53.9%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524730" y="38100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47.4%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65447" y="55626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55.8%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34994" y="3581398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67.5%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15000" y="4980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48.8%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24698" y="24662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62.0%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7999" y="3075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73.0%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58869" y="4219575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48.8%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48399" y="24662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58.8%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22547" y="52856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48.9%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952999" y="2071458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58.3%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00600" y="3075801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68.1%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91199" y="44196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48.3%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757637" y="2694799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73.8%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952999" y="1219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62.4%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34199" y="31242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44.4%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48399" y="2133600"/>
            <a:ext cx="6858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78.3%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5410200" y="396233"/>
            <a:ext cx="3733802" cy="60966"/>
            <a:chOff x="3352800" y="396232"/>
            <a:chExt cx="5791202" cy="60967"/>
          </a:xfrm>
        </p:grpSpPr>
        <p:sp>
          <p:nvSpPr>
            <p:cNvPr id="41" name="Rectangle 40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-1" y="6400807"/>
            <a:ext cx="9144001" cy="320040"/>
            <a:chOff x="-1" y="8915400"/>
            <a:chExt cx="6858001" cy="45720"/>
          </a:xfrm>
        </p:grpSpPr>
        <p:sp>
          <p:nvSpPr>
            <p:cNvPr id="57" name="Rectangle 56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1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4951589"/>
              </p:ext>
            </p:extLst>
          </p:nvPr>
        </p:nvGraphicFramePr>
        <p:xfrm>
          <a:off x="518851" y="1143000"/>
          <a:ext cx="8106297" cy="4863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6805" y="3657600"/>
            <a:ext cx="1601651" cy="160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-1" y="6400800"/>
            <a:ext cx="9144001" cy="320040"/>
            <a:chOff x="-1" y="8915400"/>
            <a:chExt cx="6858001" cy="45720"/>
          </a:xfrm>
        </p:grpSpPr>
        <p:sp>
          <p:nvSpPr>
            <p:cNvPr id="32" name="Rectangle 31"/>
            <p:cNvSpPr/>
            <p:nvPr/>
          </p:nvSpPr>
          <p:spPr>
            <a:xfrm>
              <a:off x="-1" y="8915401"/>
              <a:ext cx="1017981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017980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900724" y="8915401"/>
              <a:ext cx="957276" cy="45719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645561" y="8915400"/>
              <a:ext cx="1627581" cy="45719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273142" y="8915401"/>
              <a:ext cx="1627581" cy="45719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419600" y="396233"/>
            <a:ext cx="4724402" cy="60966"/>
            <a:chOff x="3352800" y="396232"/>
            <a:chExt cx="5791202" cy="60967"/>
          </a:xfrm>
        </p:grpSpPr>
        <p:sp>
          <p:nvSpPr>
            <p:cNvPr id="25" name="Rectangle 24"/>
            <p:cNvSpPr/>
            <p:nvPr/>
          </p:nvSpPr>
          <p:spPr>
            <a:xfrm flipV="1">
              <a:off x="5539820" y="398396"/>
              <a:ext cx="1403250" cy="58803"/>
            </a:xfrm>
            <a:prstGeom prst="rect">
              <a:avLst/>
            </a:prstGeom>
            <a:solidFill>
              <a:srgbClr val="3F34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flipV="1">
              <a:off x="414746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flipV="1">
              <a:off x="6935450" y="398396"/>
              <a:ext cx="1392360" cy="58803"/>
            </a:xfrm>
            <a:prstGeom prst="rect">
              <a:avLst/>
            </a:prstGeom>
            <a:solidFill>
              <a:srgbClr val="B7A6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flipV="1">
              <a:off x="8327810" y="396232"/>
              <a:ext cx="816192" cy="60966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 flipV="1">
              <a:off x="3352800" y="398394"/>
              <a:ext cx="794660" cy="58804"/>
            </a:xfrm>
            <a:prstGeom prst="rect">
              <a:avLst/>
            </a:prstGeom>
            <a:solidFill>
              <a:srgbClr val="1045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 err="1" smtClean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212" y="159599"/>
            <a:ext cx="8353425" cy="830997"/>
          </a:xfrm>
        </p:spPr>
        <p:txBody>
          <a:bodyPr/>
          <a:lstStyle/>
          <a:p>
            <a:r>
              <a:rPr lang="en-US" dirty="0" smtClean="0">
                <a:solidFill>
                  <a:srgbClr val="104554"/>
                </a:solidFill>
              </a:rPr>
              <a:t>Statewide Motorcycle Helmet </a:t>
            </a:r>
            <a:br>
              <a:rPr lang="en-US" dirty="0" smtClean="0">
                <a:solidFill>
                  <a:srgbClr val="104554"/>
                </a:solidFill>
              </a:rPr>
            </a:br>
            <a:r>
              <a:rPr lang="en-US" dirty="0" smtClean="0">
                <a:solidFill>
                  <a:srgbClr val="104554"/>
                </a:solidFill>
              </a:rPr>
              <a:t>Use Rates</a:t>
            </a:r>
            <a:endParaRPr lang="en-US" dirty="0">
              <a:solidFill>
                <a:srgbClr val="104554"/>
              </a:solidFill>
            </a:endParaRPr>
          </a:p>
        </p:txBody>
      </p:sp>
      <p:sp>
        <p:nvSpPr>
          <p:cNvPr id="62" name="Slide Number Placeholder 2"/>
          <p:cNvSpPr txBox="1">
            <a:spLocks noChangeAspect="1"/>
          </p:cNvSpPr>
          <p:nvPr/>
        </p:nvSpPr>
        <p:spPr>
          <a:xfrm>
            <a:off x="20252270" y="7077083"/>
            <a:ext cx="140708" cy="70314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r" defTabSz="914400" rtl="0" eaLnBrk="1" latinLnBrk="0" hangingPunct="1">
              <a:buNone/>
              <a:def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-276225">
              <a:spcBef>
                <a:spcPts val="900"/>
              </a:spcBef>
            </a:pPr>
            <a:fld id="{126B356D-DBE9-445A-9C43-3D3F41468F04}" type="slidenum">
              <a:rPr lang="en-US" smtClean="0"/>
              <a:pPr lvl="1" indent="-276225">
                <a:spcBef>
                  <a:spcPts val="900"/>
                </a:spcBef>
              </a:pPr>
              <a:t>6</a:t>
            </a:fld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6096000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</a:pPr>
            <a:r>
              <a:rPr lang="en-US" sz="1200" dirty="0" smtClean="0">
                <a:solidFill>
                  <a:srgbClr val="104554"/>
                </a:solidFill>
                <a:latin typeface="Franklin Gothic Book" pitchFamily="34" charset="0"/>
                <a:cs typeface="Arial" pitchFamily="34" charset="0"/>
              </a:rPr>
              <a:t>For more information, contact Katie Womack, kwomack@tamu.edu</a:t>
            </a:r>
            <a:r>
              <a:rPr lang="en-US" sz="1200" dirty="0" smtClean="0">
                <a:solidFill>
                  <a:srgbClr val="1D3362"/>
                </a:solidFill>
                <a:latin typeface="Franklin Gothic Book" pitchFamily="34" charset="0"/>
                <a:cs typeface="Arial" pitchFamily="34" charset="0"/>
              </a:rPr>
              <a:t>.</a:t>
            </a:r>
            <a:endParaRPr lang="en-US" sz="1200" dirty="0">
              <a:solidFill>
                <a:srgbClr val="1D3362"/>
              </a:solidFill>
              <a:latin typeface="Franklin Gothic Book" pitchFamily="34" charset="0"/>
              <a:cs typeface="Arial" pitchFamily="34" charset="0"/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4420032"/>
              </p:ext>
            </p:extLst>
          </p:nvPr>
        </p:nvGraphicFramePr>
        <p:xfrm>
          <a:off x="10134600" y="1219200"/>
          <a:ext cx="7924799" cy="4114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2390001"/>
            <a:ext cx="369332" cy="15723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200" b="1" dirty="0" smtClean="0"/>
              <a:t>% Helmet Use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077200" y="2390001"/>
            <a:ext cx="340659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8077200" y="5410200"/>
            <a:ext cx="457200" cy="7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8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jvTlj3QUWGql_i_7LeJ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_Qp5HJoRkumCwRmwVWN2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jpkN5a.s0eIRQ1VajZeX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E1_nFA840OlZ.4Wz9RlB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UdFQdb3k6Pf0.tJe3aj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.ZozDRwkUKmrwVY015d7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ojvTlj3QUWGql_i_7LeJ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_Qp5HJoRkumCwRmwVWN2A"/>
</p:tagLst>
</file>

<file path=ppt/theme/theme1.xml><?xml version="1.0" encoding="utf-8"?>
<a:theme xmlns:a="http://schemas.openxmlformats.org/drawingml/2006/main" name="MASTER_powerpoint_template">
  <a:themeElements>
    <a:clrScheme name="Custom 7">
      <a:dk1>
        <a:sysClr val="windowText" lastClr="000000"/>
      </a:dk1>
      <a:lt1>
        <a:sysClr val="window" lastClr="FFFFFF"/>
      </a:lt1>
      <a:dk2>
        <a:srgbClr val="E2E7EB"/>
      </a:dk2>
      <a:lt2>
        <a:srgbClr val="F9EFE0"/>
      </a:lt2>
      <a:accent1>
        <a:srgbClr val="0A1B2B"/>
      </a:accent1>
      <a:accent2>
        <a:srgbClr val="14385C"/>
      </a:accent2>
      <a:accent3>
        <a:srgbClr val="899BAD"/>
      </a:accent3>
      <a:accent4>
        <a:srgbClr val="925700"/>
      </a:accent4>
      <a:accent5>
        <a:srgbClr val="CC7A00"/>
      </a:accent5>
      <a:accent6>
        <a:srgbClr val="E5BC7F"/>
      </a:accent6>
      <a:hlink>
        <a:srgbClr val="042A45"/>
      </a:hlink>
      <a:folHlink>
        <a:srgbClr val="4D4D4D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200" dirty="0" err="1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2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33523</TotalTime>
  <Words>475</Words>
  <Application>Microsoft Office PowerPoint</Application>
  <PresentationFormat>On-screen Show (4:3)</PresentationFormat>
  <Paragraphs>168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MASTER_powerpoint_template</vt:lpstr>
      <vt:lpstr>think-cell Slide</vt:lpstr>
      <vt:lpstr>Statewide 2018 Safety Belt Use Rates</vt:lpstr>
      <vt:lpstr>Texas 2018 Safety Belt Use by City</vt:lpstr>
      <vt:lpstr>Texas 2018 Nighttime Safety Belt Use by City</vt:lpstr>
      <vt:lpstr>2018 Child Restraint Use in 14 Texas Cities</vt:lpstr>
      <vt:lpstr>2018 School-Age Child Restraint Use in 18 Texas Cities</vt:lpstr>
      <vt:lpstr>Statewide Motorcycle Helmet  Use Rates</vt:lpstr>
    </vt:vector>
  </TitlesOfParts>
  <Company>TxDOT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Alexa Goldberg</dc:creator>
  <cp:lastModifiedBy>Nelson, Alicia</cp:lastModifiedBy>
  <cp:revision>135</cp:revision>
  <cp:lastPrinted>2013-02-21T15:21:56Z</cp:lastPrinted>
  <dcterms:created xsi:type="dcterms:W3CDTF">2014-03-05T15:59:22Z</dcterms:created>
  <dcterms:modified xsi:type="dcterms:W3CDTF">2018-12-17T03:13:57Z</dcterms:modified>
</cp:coreProperties>
</file>